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9" d="100"/>
          <a:sy n="79" d="100"/>
        </p:scale>
        <p:origin x="85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B8B83-08ED-357E-E42E-2EE78F41421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A089A6C-CA76-E833-9F42-D98856C29C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1A915BC-9409-1B4F-8DD5-0C4CE9B6BE6B}"/>
              </a:ext>
            </a:extLst>
          </p:cNvPr>
          <p:cNvSpPr>
            <a:spLocks noGrp="1"/>
          </p:cNvSpPr>
          <p:nvPr>
            <p:ph type="dt" sz="half" idx="10"/>
          </p:nvPr>
        </p:nvSpPr>
        <p:spPr/>
        <p:txBody>
          <a:bodyPr/>
          <a:lstStyle/>
          <a:p>
            <a:fld id="{43FA5D9B-FDA6-48BE-B280-3355727C76BB}" type="datetimeFigureOut">
              <a:rPr lang="en-US" smtClean="0"/>
              <a:t>7/18/2024</a:t>
            </a:fld>
            <a:endParaRPr lang="en-US"/>
          </a:p>
        </p:txBody>
      </p:sp>
      <p:sp>
        <p:nvSpPr>
          <p:cNvPr id="5" name="Footer Placeholder 4">
            <a:extLst>
              <a:ext uri="{FF2B5EF4-FFF2-40B4-BE49-F238E27FC236}">
                <a16:creationId xmlns:a16="http://schemas.microsoft.com/office/drawing/2014/main" id="{B1055737-3299-669B-B708-D8548F523A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BD84B3-D1E2-000C-8233-FF2725F7817A}"/>
              </a:ext>
            </a:extLst>
          </p:cNvPr>
          <p:cNvSpPr>
            <a:spLocks noGrp="1"/>
          </p:cNvSpPr>
          <p:nvPr>
            <p:ph type="sldNum" sz="quarter" idx="12"/>
          </p:nvPr>
        </p:nvSpPr>
        <p:spPr/>
        <p:txBody>
          <a:bodyPr/>
          <a:lstStyle/>
          <a:p>
            <a:fld id="{7069011A-0B4C-4CFB-B986-5F511BEF5E2A}" type="slidenum">
              <a:rPr lang="en-US" smtClean="0"/>
              <a:t>‹#›</a:t>
            </a:fld>
            <a:endParaRPr lang="en-US"/>
          </a:p>
        </p:txBody>
      </p:sp>
    </p:spTree>
    <p:extLst>
      <p:ext uri="{BB962C8B-B14F-4D97-AF65-F5344CB8AC3E}">
        <p14:creationId xmlns:p14="http://schemas.microsoft.com/office/powerpoint/2010/main" val="1401462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A192E-CF09-274C-ECB6-050767AD9AE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CFA2AC-2792-A192-1057-1EAAE291FC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F49507-C943-E6A7-72D9-D85DEC2427AC}"/>
              </a:ext>
            </a:extLst>
          </p:cNvPr>
          <p:cNvSpPr>
            <a:spLocks noGrp="1"/>
          </p:cNvSpPr>
          <p:nvPr>
            <p:ph type="dt" sz="half" idx="10"/>
          </p:nvPr>
        </p:nvSpPr>
        <p:spPr/>
        <p:txBody>
          <a:bodyPr/>
          <a:lstStyle/>
          <a:p>
            <a:fld id="{43FA5D9B-FDA6-48BE-B280-3355727C76BB}" type="datetimeFigureOut">
              <a:rPr lang="en-US" smtClean="0"/>
              <a:t>7/18/2024</a:t>
            </a:fld>
            <a:endParaRPr lang="en-US"/>
          </a:p>
        </p:txBody>
      </p:sp>
      <p:sp>
        <p:nvSpPr>
          <p:cNvPr id="5" name="Footer Placeholder 4">
            <a:extLst>
              <a:ext uri="{FF2B5EF4-FFF2-40B4-BE49-F238E27FC236}">
                <a16:creationId xmlns:a16="http://schemas.microsoft.com/office/drawing/2014/main" id="{543471E7-E50A-EDB7-79B7-D82ACC5538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AA9ECC-7CAE-B152-6500-4FA413755451}"/>
              </a:ext>
            </a:extLst>
          </p:cNvPr>
          <p:cNvSpPr>
            <a:spLocks noGrp="1"/>
          </p:cNvSpPr>
          <p:nvPr>
            <p:ph type="sldNum" sz="quarter" idx="12"/>
          </p:nvPr>
        </p:nvSpPr>
        <p:spPr/>
        <p:txBody>
          <a:bodyPr/>
          <a:lstStyle/>
          <a:p>
            <a:fld id="{7069011A-0B4C-4CFB-B986-5F511BEF5E2A}" type="slidenum">
              <a:rPr lang="en-US" smtClean="0"/>
              <a:t>‹#›</a:t>
            </a:fld>
            <a:endParaRPr lang="en-US"/>
          </a:p>
        </p:txBody>
      </p:sp>
    </p:spTree>
    <p:extLst>
      <p:ext uri="{BB962C8B-B14F-4D97-AF65-F5344CB8AC3E}">
        <p14:creationId xmlns:p14="http://schemas.microsoft.com/office/powerpoint/2010/main" val="18575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44AA9C-2B3E-FDCD-9B2A-58EA0708145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5BE297-2D7C-B5FC-4F02-12082D7D7F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50A476-DE62-83DD-D030-0D7914BA9B95}"/>
              </a:ext>
            </a:extLst>
          </p:cNvPr>
          <p:cNvSpPr>
            <a:spLocks noGrp="1"/>
          </p:cNvSpPr>
          <p:nvPr>
            <p:ph type="dt" sz="half" idx="10"/>
          </p:nvPr>
        </p:nvSpPr>
        <p:spPr/>
        <p:txBody>
          <a:bodyPr/>
          <a:lstStyle/>
          <a:p>
            <a:fld id="{43FA5D9B-FDA6-48BE-B280-3355727C76BB}" type="datetimeFigureOut">
              <a:rPr lang="en-US" smtClean="0"/>
              <a:t>7/18/2024</a:t>
            </a:fld>
            <a:endParaRPr lang="en-US"/>
          </a:p>
        </p:txBody>
      </p:sp>
      <p:sp>
        <p:nvSpPr>
          <p:cNvPr id="5" name="Footer Placeholder 4">
            <a:extLst>
              <a:ext uri="{FF2B5EF4-FFF2-40B4-BE49-F238E27FC236}">
                <a16:creationId xmlns:a16="http://schemas.microsoft.com/office/drawing/2014/main" id="{29D35AD8-7D90-7FC5-AB7D-A4663DB73F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EDFE64-F9AC-3157-355A-0153D20196E1}"/>
              </a:ext>
            </a:extLst>
          </p:cNvPr>
          <p:cNvSpPr>
            <a:spLocks noGrp="1"/>
          </p:cNvSpPr>
          <p:nvPr>
            <p:ph type="sldNum" sz="quarter" idx="12"/>
          </p:nvPr>
        </p:nvSpPr>
        <p:spPr/>
        <p:txBody>
          <a:bodyPr/>
          <a:lstStyle/>
          <a:p>
            <a:fld id="{7069011A-0B4C-4CFB-B986-5F511BEF5E2A}" type="slidenum">
              <a:rPr lang="en-US" smtClean="0"/>
              <a:t>‹#›</a:t>
            </a:fld>
            <a:endParaRPr lang="en-US"/>
          </a:p>
        </p:txBody>
      </p:sp>
    </p:spTree>
    <p:extLst>
      <p:ext uri="{BB962C8B-B14F-4D97-AF65-F5344CB8AC3E}">
        <p14:creationId xmlns:p14="http://schemas.microsoft.com/office/powerpoint/2010/main" val="456922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B9B08-B648-A71C-BC81-0907A38FF8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094C75-094D-7A9A-5AA7-B6919AAA7A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8C6B3B-F227-54DF-C1B2-AD9F95045988}"/>
              </a:ext>
            </a:extLst>
          </p:cNvPr>
          <p:cNvSpPr>
            <a:spLocks noGrp="1"/>
          </p:cNvSpPr>
          <p:nvPr>
            <p:ph type="dt" sz="half" idx="10"/>
          </p:nvPr>
        </p:nvSpPr>
        <p:spPr/>
        <p:txBody>
          <a:bodyPr/>
          <a:lstStyle/>
          <a:p>
            <a:fld id="{43FA5D9B-FDA6-48BE-B280-3355727C76BB}" type="datetimeFigureOut">
              <a:rPr lang="en-US" smtClean="0"/>
              <a:t>7/18/2024</a:t>
            </a:fld>
            <a:endParaRPr lang="en-US"/>
          </a:p>
        </p:txBody>
      </p:sp>
      <p:sp>
        <p:nvSpPr>
          <p:cNvPr id="5" name="Footer Placeholder 4">
            <a:extLst>
              <a:ext uri="{FF2B5EF4-FFF2-40B4-BE49-F238E27FC236}">
                <a16:creationId xmlns:a16="http://schemas.microsoft.com/office/drawing/2014/main" id="{33D0D605-6787-1DE5-2558-3A94EAF2A8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193A24-2BD5-4A28-E532-4C4C0B69CD68}"/>
              </a:ext>
            </a:extLst>
          </p:cNvPr>
          <p:cNvSpPr>
            <a:spLocks noGrp="1"/>
          </p:cNvSpPr>
          <p:nvPr>
            <p:ph type="sldNum" sz="quarter" idx="12"/>
          </p:nvPr>
        </p:nvSpPr>
        <p:spPr/>
        <p:txBody>
          <a:bodyPr/>
          <a:lstStyle/>
          <a:p>
            <a:fld id="{7069011A-0B4C-4CFB-B986-5F511BEF5E2A}" type="slidenum">
              <a:rPr lang="en-US" smtClean="0"/>
              <a:t>‹#›</a:t>
            </a:fld>
            <a:endParaRPr lang="en-US"/>
          </a:p>
        </p:txBody>
      </p:sp>
    </p:spTree>
    <p:extLst>
      <p:ext uri="{BB962C8B-B14F-4D97-AF65-F5344CB8AC3E}">
        <p14:creationId xmlns:p14="http://schemas.microsoft.com/office/powerpoint/2010/main" val="274581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2C159-BA6C-DD7E-62A9-BD609A362C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F79119F-6F01-A159-3377-B6427CB7E19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C9DB9F-F956-F328-B4E8-1217E35AF460}"/>
              </a:ext>
            </a:extLst>
          </p:cNvPr>
          <p:cNvSpPr>
            <a:spLocks noGrp="1"/>
          </p:cNvSpPr>
          <p:nvPr>
            <p:ph type="dt" sz="half" idx="10"/>
          </p:nvPr>
        </p:nvSpPr>
        <p:spPr/>
        <p:txBody>
          <a:bodyPr/>
          <a:lstStyle/>
          <a:p>
            <a:fld id="{43FA5D9B-FDA6-48BE-B280-3355727C76BB}" type="datetimeFigureOut">
              <a:rPr lang="en-US" smtClean="0"/>
              <a:t>7/18/2024</a:t>
            </a:fld>
            <a:endParaRPr lang="en-US"/>
          </a:p>
        </p:txBody>
      </p:sp>
      <p:sp>
        <p:nvSpPr>
          <p:cNvPr id="5" name="Footer Placeholder 4">
            <a:extLst>
              <a:ext uri="{FF2B5EF4-FFF2-40B4-BE49-F238E27FC236}">
                <a16:creationId xmlns:a16="http://schemas.microsoft.com/office/drawing/2014/main" id="{AE7DF406-1593-1B97-E8B7-90DA7CC6C5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1E250C-D6A8-96A2-8A92-B8C174BE1DB7}"/>
              </a:ext>
            </a:extLst>
          </p:cNvPr>
          <p:cNvSpPr>
            <a:spLocks noGrp="1"/>
          </p:cNvSpPr>
          <p:nvPr>
            <p:ph type="sldNum" sz="quarter" idx="12"/>
          </p:nvPr>
        </p:nvSpPr>
        <p:spPr/>
        <p:txBody>
          <a:bodyPr/>
          <a:lstStyle/>
          <a:p>
            <a:fld id="{7069011A-0B4C-4CFB-B986-5F511BEF5E2A}" type="slidenum">
              <a:rPr lang="en-US" smtClean="0"/>
              <a:t>‹#›</a:t>
            </a:fld>
            <a:endParaRPr lang="en-US"/>
          </a:p>
        </p:txBody>
      </p:sp>
    </p:spTree>
    <p:extLst>
      <p:ext uri="{BB962C8B-B14F-4D97-AF65-F5344CB8AC3E}">
        <p14:creationId xmlns:p14="http://schemas.microsoft.com/office/powerpoint/2010/main" val="2178525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32CBD-C77A-80F9-4D84-43E54229CC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58E7E8-F869-9696-7550-40C99B4F68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90A8078-F334-D9F8-13C5-87E74D28D5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25A500-13E3-8119-29D8-4B497C386277}"/>
              </a:ext>
            </a:extLst>
          </p:cNvPr>
          <p:cNvSpPr>
            <a:spLocks noGrp="1"/>
          </p:cNvSpPr>
          <p:nvPr>
            <p:ph type="dt" sz="half" idx="10"/>
          </p:nvPr>
        </p:nvSpPr>
        <p:spPr/>
        <p:txBody>
          <a:bodyPr/>
          <a:lstStyle/>
          <a:p>
            <a:fld id="{43FA5D9B-FDA6-48BE-B280-3355727C76BB}" type="datetimeFigureOut">
              <a:rPr lang="en-US" smtClean="0"/>
              <a:t>7/18/2024</a:t>
            </a:fld>
            <a:endParaRPr lang="en-US"/>
          </a:p>
        </p:txBody>
      </p:sp>
      <p:sp>
        <p:nvSpPr>
          <p:cNvPr id="6" name="Footer Placeholder 5">
            <a:extLst>
              <a:ext uri="{FF2B5EF4-FFF2-40B4-BE49-F238E27FC236}">
                <a16:creationId xmlns:a16="http://schemas.microsoft.com/office/drawing/2014/main" id="{6535F24E-F1B1-C0C7-5C3C-8FF6D9183E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72EB73-94DD-1CCF-413D-3303E178D2ED}"/>
              </a:ext>
            </a:extLst>
          </p:cNvPr>
          <p:cNvSpPr>
            <a:spLocks noGrp="1"/>
          </p:cNvSpPr>
          <p:nvPr>
            <p:ph type="sldNum" sz="quarter" idx="12"/>
          </p:nvPr>
        </p:nvSpPr>
        <p:spPr/>
        <p:txBody>
          <a:bodyPr/>
          <a:lstStyle/>
          <a:p>
            <a:fld id="{7069011A-0B4C-4CFB-B986-5F511BEF5E2A}" type="slidenum">
              <a:rPr lang="en-US" smtClean="0"/>
              <a:t>‹#›</a:t>
            </a:fld>
            <a:endParaRPr lang="en-US"/>
          </a:p>
        </p:txBody>
      </p:sp>
    </p:spTree>
    <p:extLst>
      <p:ext uri="{BB962C8B-B14F-4D97-AF65-F5344CB8AC3E}">
        <p14:creationId xmlns:p14="http://schemas.microsoft.com/office/powerpoint/2010/main" val="1086284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6212A-520C-C08E-E891-AB6E1D5C62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11E79C-C5FD-1E98-AB4C-C7589AEADE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7600BE-42C8-39AB-9438-CCBFB94FB3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9F3DF71-C00C-4F90-54DD-D71CDD7C2E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CE29F4-5E0F-CCE3-C182-8541D97A0EE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485E93-7183-9C13-2118-BED6C6AE9FEA}"/>
              </a:ext>
            </a:extLst>
          </p:cNvPr>
          <p:cNvSpPr>
            <a:spLocks noGrp="1"/>
          </p:cNvSpPr>
          <p:nvPr>
            <p:ph type="dt" sz="half" idx="10"/>
          </p:nvPr>
        </p:nvSpPr>
        <p:spPr/>
        <p:txBody>
          <a:bodyPr/>
          <a:lstStyle/>
          <a:p>
            <a:fld id="{43FA5D9B-FDA6-48BE-B280-3355727C76BB}" type="datetimeFigureOut">
              <a:rPr lang="en-US" smtClean="0"/>
              <a:t>7/18/2024</a:t>
            </a:fld>
            <a:endParaRPr lang="en-US"/>
          </a:p>
        </p:txBody>
      </p:sp>
      <p:sp>
        <p:nvSpPr>
          <p:cNvPr id="8" name="Footer Placeholder 7">
            <a:extLst>
              <a:ext uri="{FF2B5EF4-FFF2-40B4-BE49-F238E27FC236}">
                <a16:creationId xmlns:a16="http://schemas.microsoft.com/office/drawing/2014/main" id="{75DCA4A2-30E1-3AA9-9740-918E05EC208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624CBBB-5712-72FC-2E43-2E019236B644}"/>
              </a:ext>
            </a:extLst>
          </p:cNvPr>
          <p:cNvSpPr>
            <a:spLocks noGrp="1"/>
          </p:cNvSpPr>
          <p:nvPr>
            <p:ph type="sldNum" sz="quarter" idx="12"/>
          </p:nvPr>
        </p:nvSpPr>
        <p:spPr/>
        <p:txBody>
          <a:bodyPr/>
          <a:lstStyle/>
          <a:p>
            <a:fld id="{7069011A-0B4C-4CFB-B986-5F511BEF5E2A}" type="slidenum">
              <a:rPr lang="en-US" smtClean="0"/>
              <a:t>‹#›</a:t>
            </a:fld>
            <a:endParaRPr lang="en-US"/>
          </a:p>
        </p:txBody>
      </p:sp>
    </p:spTree>
    <p:extLst>
      <p:ext uri="{BB962C8B-B14F-4D97-AF65-F5344CB8AC3E}">
        <p14:creationId xmlns:p14="http://schemas.microsoft.com/office/powerpoint/2010/main" val="3519944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45FB0-EAFF-4EEF-4B0C-B06B8ED45C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C6D8E55-16AA-59D0-8321-E0FDA223E04C}"/>
              </a:ext>
            </a:extLst>
          </p:cNvPr>
          <p:cNvSpPr>
            <a:spLocks noGrp="1"/>
          </p:cNvSpPr>
          <p:nvPr>
            <p:ph type="dt" sz="half" idx="10"/>
          </p:nvPr>
        </p:nvSpPr>
        <p:spPr/>
        <p:txBody>
          <a:bodyPr/>
          <a:lstStyle/>
          <a:p>
            <a:fld id="{43FA5D9B-FDA6-48BE-B280-3355727C76BB}" type="datetimeFigureOut">
              <a:rPr lang="en-US" smtClean="0"/>
              <a:t>7/18/2024</a:t>
            </a:fld>
            <a:endParaRPr lang="en-US"/>
          </a:p>
        </p:txBody>
      </p:sp>
      <p:sp>
        <p:nvSpPr>
          <p:cNvPr id="4" name="Footer Placeholder 3">
            <a:extLst>
              <a:ext uri="{FF2B5EF4-FFF2-40B4-BE49-F238E27FC236}">
                <a16:creationId xmlns:a16="http://schemas.microsoft.com/office/drawing/2014/main" id="{56C3DA9C-0C5A-CA6E-6153-C04146A3B6F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D78B780-A923-F02C-E755-329B49EF1F2B}"/>
              </a:ext>
            </a:extLst>
          </p:cNvPr>
          <p:cNvSpPr>
            <a:spLocks noGrp="1"/>
          </p:cNvSpPr>
          <p:nvPr>
            <p:ph type="sldNum" sz="quarter" idx="12"/>
          </p:nvPr>
        </p:nvSpPr>
        <p:spPr/>
        <p:txBody>
          <a:bodyPr/>
          <a:lstStyle/>
          <a:p>
            <a:fld id="{7069011A-0B4C-4CFB-B986-5F511BEF5E2A}" type="slidenum">
              <a:rPr lang="en-US" smtClean="0"/>
              <a:t>‹#›</a:t>
            </a:fld>
            <a:endParaRPr lang="en-US"/>
          </a:p>
        </p:txBody>
      </p:sp>
    </p:spTree>
    <p:extLst>
      <p:ext uri="{BB962C8B-B14F-4D97-AF65-F5344CB8AC3E}">
        <p14:creationId xmlns:p14="http://schemas.microsoft.com/office/powerpoint/2010/main" val="870007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3968E9-92E4-1B84-924C-0F385D4A2448}"/>
              </a:ext>
            </a:extLst>
          </p:cNvPr>
          <p:cNvSpPr>
            <a:spLocks noGrp="1"/>
          </p:cNvSpPr>
          <p:nvPr>
            <p:ph type="dt" sz="half" idx="10"/>
          </p:nvPr>
        </p:nvSpPr>
        <p:spPr/>
        <p:txBody>
          <a:bodyPr/>
          <a:lstStyle/>
          <a:p>
            <a:fld id="{43FA5D9B-FDA6-48BE-B280-3355727C76BB}" type="datetimeFigureOut">
              <a:rPr lang="en-US" smtClean="0"/>
              <a:t>7/18/2024</a:t>
            </a:fld>
            <a:endParaRPr lang="en-US"/>
          </a:p>
        </p:txBody>
      </p:sp>
      <p:sp>
        <p:nvSpPr>
          <p:cNvPr id="3" name="Footer Placeholder 2">
            <a:extLst>
              <a:ext uri="{FF2B5EF4-FFF2-40B4-BE49-F238E27FC236}">
                <a16:creationId xmlns:a16="http://schemas.microsoft.com/office/drawing/2014/main" id="{A0084AC1-0FDC-A057-1D29-7268546A26F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BC6698C-9E04-16FE-E9A3-29A8DEB5C5AC}"/>
              </a:ext>
            </a:extLst>
          </p:cNvPr>
          <p:cNvSpPr>
            <a:spLocks noGrp="1"/>
          </p:cNvSpPr>
          <p:nvPr>
            <p:ph type="sldNum" sz="quarter" idx="12"/>
          </p:nvPr>
        </p:nvSpPr>
        <p:spPr/>
        <p:txBody>
          <a:bodyPr/>
          <a:lstStyle/>
          <a:p>
            <a:fld id="{7069011A-0B4C-4CFB-B986-5F511BEF5E2A}" type="slidenum">
              <a:rPr lang="en-US" smtClean="0"/>
              <a:t>‹#›</a:t>
            </a:fld>
            <a:endParaRPr lang="en-US"/>
          </a:p>
        </p:txBody>
      </p:sp>
    </p:spTree>
    <p:extLst>
      <p:ext uri="{BB962C8B-B14F-4D97-AF65-F5344CB8AC3E}">
        <p14:creationId xmlns:p14="http://schemas.microsoft.com/office/powerpoint/2010/main" val="114398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12D6D-F161-44A0-9838-DFCFFA2556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DD3358-E424-40CC-84F1-0852FBED3C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76B555-8643-F4DD-2C93-D6AC2FC10B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33958D-0A3F-70E3-58F3-4C59E1599067}"/>
              </a:ext>
            </a:extLst>
          </p:cNvPr>
          <p:cNvSpPr>
            <a:spLocks noGrp="1"/>
          </p:cNvSpPr>
          <p:nvPr>
            <p:ph type="dt" sz="half" idx="10"/>
          </p:nvPr>
        </p:nvSpPr>
        <p:spPr/>
        <p:txBody>
          <a:bodyPr/>
          <a:lstStyle/>
          <a:p>
            <a:fld id="{43FA5D9B-FDA6-48BE-B280-3355727C76BB}" type="datetimeFigureOut">
              <a:rPr lang="en-US" smtClean="0"/>
              <a:t>7/18/2024</a:t>
            </a:fld>
            <a:endParaRPr lang="en-US"/>
          </a:p>
        </p:txBody>
      </p:sp>
      <p:sp>
        <p:nvSpPr>
          <p:cNvPr id="6" name="Footer Placeholder 5">
            <a:extLst>
              <a:ext uri="{FF2B5EF4-FFF2-40B4-BE49-F238E27FC236}">
                <a16:creationId xmlns:a16="http://schemas.microsoft.com/office/drawing/2014/main" id="{DE7E4EE6-48C1-041F-DF97-E9F908286C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257143-E0C7-ECF8-201A-72445850667B}"/>
              </a:ext>
            </a:extLst>
          </p:cNvPr>
          <p:cNvSpPr>
            <a:spLocks noGrp="1"/>
          </p:cNvSpPr>
          <p:nvPr>
            <p:ph type="sldNum" sz="quarter" idx="12"/>
          </p:nvPr>
        </p:nvSpPr>
        <p:spPr/>
        <p:txBody>
          <a:bodyPr/>
          <a:lstStyle/>
          <a:p>
            <a:fld id="{7069011A-0B4C-4CFB-B986-5F511BEF5E2A}" type="slidenum">
              <a:rPr lang="en-US" smtClean="0"/>
              <a:t>‹#›</a:t>
            </a:fld>
            <a:endParaRPr lang="en-US"/>
          </a:p>
        </p:txBody>
      </p:sp>
    </p:spTree>
    <p:extLst>
      <p:ext uri="{BB962C8B-B14F-4D97-AF65-F5344CB8AC3E}">
        <p14:creationId xmlns:p14="http://schemas.microsoft.com/office/powerpoint/2010/main" val="2081148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89612-A474-89F7-6231-5F11401CD0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D269FF-0B7F-7F5B-83DA-12FF83B98B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1D5ED93-34EF-3E86-BE92-BB5727B418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F8ED11-6805-7C1A-9D45-3C3CA92A9C62}"/>
              </a:ext>
            </a:extLst>
          </p:cNvPr>
          <p:cNvSpPr>
            <a:spLocks noGrp="1"/>
          </p:cNvSpPr>
          <p:nvPr>
            <p:ph type="dt" sz="half" idx="10"/>
          </p:nvPr>
        </p:nvSpPr>
        <p:spPr/>
        <p:txBody>
          <a:bodyPr/>
          <a:lstStyle/>
          <a:p>
            <a:fld id="{43FA5D9B-FDA6-48BE-B280-3355727C76BB}" type="datetimeFigureOut">
              <a:rPr lang="en-US" smtClean="0"/>
              <a:t>7/18/2024</a:t>
            </a:fld>
            <a:endParaRPr lang="en-US"/>
          </a:p>
        </p:txBody>
      </p:sp>
      <p:sp>
        <p:nvSpPr>
          <p:cNvPr id="6" name="Footer Placeholder 5">
            <a:extLst>
              <a:ext uri="{FF2B5EF4-FFF2-40B4-BE49-F238E27FC236}">
                <a16:creationId xmlns:a16="http://schemas.microsoft.com/office/drawing/2014/main" id="{6E03D113-12E4-2395-B2E6-6D4D17D62C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906860-28CF-EB51-75FB-12C3B74E17D8}"/>
              </a:ext>
            </a:extLst>
          </p:cNvPr>
          <p:cNvSpPr>
            <a:spLocks noGrp="1"/>
          </p:cNvSpPr>
          <p:nvPr>
            <p:ph type="sldNum" sz="quarter" idx="12"/>
          </p:nvPr>
        </p:nvSpPr>
        <p:spPr/>
        <p:txBody>
          <a:bodyPr/>
          <a:lstStyle/>
          <a:p>
            <a:fld id="{7069011A-0B4C-4CFB-B986-5F511BEF5E2A}" type="slidenum">
              <a:rPr lang="en-US" smtClean="0"/>
              <a:t>‹#›</a:t>
            </a:fld>
            <a:endParaRPr lang="en-US"/>
          </a:p>
        </p:txBody>
      </p:sp>
    </p:spTree>
    <p:extLst>
      <p:ext uri="{BB962C8B-B14F-4D97-AF65-F5344CB8AC3E}">
        <p14:creationId xmlns:p14="http://schemas.microsoft.com/office/powerpoint/2010/main" val="2821359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FE4E9C-E7AB-7ACB-B8DD-1ED38301D3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D78B6D4-FC92-D3AA-C492-24AED10342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FFC9D4-A0B5-C751-04D8-76B5D87B9D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3FA5D9B-FDA6-48BE-B280-3355727C76BB}" type="datetimeFigureOut">
              <a:rPr lang="en-US" smtClean="0"/>
              <a:t>7/18/2024</a:t>
            </a:fld>
            <a:endParaRPr lang="en-US"/>
          </a:p>
        </p:txBody>
      </p:sp>
      <p:sp>
        <p:nvSpPr>
          <p:cNvPr id="5" name="Footer Placeholder 4">
            <a:extLst>
              <a:ext uri="{FF2B5EF4-FFF2-40B4-BE49-F238E27FC236}">
                <a16:creationId xmlns:a16="http://schemas.microsoft.com/office/drawing/2014/main" id="{C8B14863-E8CC-4602-3B94-C794F4075F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4F5C91E-BF2E-FBCD-BB7C-A93AF8D217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069011A-0B4C-4CFB-B986-5F511BEF5E2A}" type="slidenum">
              <a:rPr lang="en-US" smtClean="0"/>
              <a:t>‹#›</a:t>
            </a:fld>
            <a:endParaRPr lang="en-US"/>
          </a:p>
        </p:txBody>
      </p:sp>
    </p:spTree>
    <p:extLst>
      <p:ext uri="{BB962C8B-B14F-4D97-AF65-F5344CB8AC3E}">
        <p14:creationId xmlns:p14="http://schemas.microsoft.com/office/powerpoint/2010/main" val="3908752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iblehub.com/isaiah/45-18.htm" TargetMode="External"/><Relationship Id="rId2" Type="http://schemas.openxmlformats.org/officeDocument/2006/relationships/hyperlink" Target="https://biblehub.com/deuteronomy/6-4.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biblehub.com/romans/8-29.htm" TargetMode="External"/><Relationship Id="rId7" Type="http://schemas.openxmlformats.org/officeDocument/2006/relationships/hyperlink" Target="https://biblehub.com/daniel/2-29.htm" TargetMode="External"/><Relationship Id="rId2" Type="http://schemas.openxmlformats.org/officeDocument/2006/relationships/hyperlink" Target="https://biblehub.com/romans/8-28.htm" TargetMode="External"/><Relationship Id="rId1" Type="http://schemas.openxmlformats.org/officeDocument/2006/relationships/slideLayout" Target="../slideLayouts/slideLayout2.xml"/><Relationship Id="rId6" Type="http://schemas.openxmlformats.org/officeDocument/2006/relationships/hyperlink" Target="https://biblehub.com/daniel/2-28.htm" TargetMode="External"/><Relationship Id="rId5" Type="http://schemas.openxmlformats.org/officeDocument/2006/relationships/hyperlink" Target="https://biblehub.com/revelation/1-8.htm" TargetMode="External"/><Relationship Id="rId4" Type="http://schemas.openxmlformats.org/officeDocument/2006/relationships/hyperlink" Target="https://biblehub.com/romans/8-30.htm"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biblehub.com/2_timothy/2-19.htm" TargetMode="External"/><Relationship Id="rId3" Type="http://schemas.openxmlformats.org/officeDocument/2006/relationships/hyperlink" Target="https://biblehub.com/2_timothy/3-17.htm" TargetMode="External"/><Relationship Id="rId7" Type="http://schemas.openxmlformats.org/officeDocument/2006/relationships/hyperlink" Target="https://biblehub.com/2_timothy/2-18.htm" TargetMode="External"/><Relationship Id="rId12" Type="http://schemas.openxmlformats.org/officeDocument/2006/relationships/hyperlink" Target="https://biblehub.com/galatians/1-9.htm" TargetMode="External"/><Relationship Id="rId2" Type="http://schemas.openxmlformats.org/officeDocument/2006/relationships/hyperlink" Target="https://biblehub.com/2_timothy/3-16.htm" TargetMode="External"/><Relationship Id="rId1" Type="http://schemas.openxmlformats.org/officeDocument/2006/relationships/slideLayout" Target="../slideLayouts/slideLayout2.xml"/><Relationship Id="rId6" Type="http://schemas.openxmlformats.org/officeDocument/2006/relationships/hyperlink" Target="https://biblehub.com/2_timothy/2-17.htm" TargetMode="External"/><Relationship Id="rId11" Type="http://schemas.openxmlformats.org/officeDocument/2006/relationships/hyperlink" Target="https://biblehub.com/galatians/1-8.htm" TargetMode="External"/><Relationship Id="rId5" Type="http://schemas.openxmlformats.org/officeDocument/2006/relationships/hyperlink" Target="https://biblehub.com/2_timothy/2-16.htm" TargetMode="External"/><Relationship Id="rId10" Type="http://schemas.openxmlformats.org/officeDocument/2006/relationships/hyperlink" Target="https://biblehub.com/galatians/1-7.htm" TargetMode="External"/><Relationship Id="rId4" Type="http://schemas.openxmlformats.org/officeDocument/2006/relationships/hyperlink" Target="https://biblehub.com/2_timothy/2-15.htm" TargetMode="External"/><Relationship Id="rId9" Type="http://schemas.openxmlformats.org/officeDocument/2006/relationships/hyperlink" Target="https://biblehub.com/galatians/1-6.ht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biblehub.com/daniel/12-4.htm" TargetMode="External"/><Relationship Id="rId2" Type="http://schemas.openxmlformats.org/officeDocument/2006/relationships/hyperlink" Target="https://biblehub.com/isaiah/28-10.htm" TargetMode="External"/><Relationship Id="rId1" Type="http://schemas.openxmlformats.org/officeDocument/2006/relationships/slideLayout" Target="../slideLayouts/slideLayout2.xml"/><Relationship Id="rId4" Type="http://schemas.openxmlformats.org/officeDocument/2006/relationships/hyperlink" Target="https://biblehub.com/daniel/12-9.ht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biblehub.com/romans/3-22.htm" TargetMode="External"/><Relationship Id="rId2" Type="http://schemas.openxmlformats.org/officeDocument/2006/relationships/hyperlink" Target="https://biblehub.com/john/13-7.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biblehub.com/revelation/19-10.htm" TargetMode="External"/><Relationship Id="rId2" Type="http://schemas.openxmlformats.org/officeDocument/2006/relationships/hyperlink" Target="https://biblehub.com/revelation/1-3.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biblehub.com/ephesians/3-6.htm" TargetMode="External"/><Relationship Id="rId13" Type="http://schemas.openxmlformats.org/officeDocument/2006/relationships/hyperlink" Target="https://biblehub.com/ephesians/3-11.htm" TargetMode="External"/><Relationship Id="rId3" Type="http://schemas.openxmlformats.org/officeDocument/2006/relationships/hyperlink" Target="https://biblehub.com/ephesians/3-1.htm" TargetMode="External"/><Relationship Id="rId7" Type="http://schemas.openxmlformats.org/officeDocument/2006/relationships/hyperlink" Target="https://biblehub.com/ephesians/3-5.htm" TargetMode="External"/><Relationship Id="rId12" Type="http://schemas.openxmlformats.org/officeDocument/2006/relationships/hyperlink" Target="https://biblehub.com/ephesians/3-10.htm" TargetMode="External"/><Relationship Id="rId2" Type="http://schemas.openxmlformats.org/officeDocument/2006/relationships/hyperlink" Target="https://biblehub.com/2_timothy/2-15.htm" TargetMode="External"/><Relationship Id="rId1" Type="http://schemas.openxmlformats.org/officeDocument/2006/relationships/slideLayout" Target="../slideLayouts/slideLayout2.xml"/><Relationship Id="rId6" Type="http://schemas.openxmlformats.org/officeDocument/2006/relationships/hyperlink" Target="https://biblehub.com/ephesians/3-4.htm" TargetMode="External"/><Relationship Id="rId11" Type="http://schemas.openxmlformats.org/officeDocument/2006/relationships/hyperlink" Target="https://biblehub.com/ephesians/3-9.htm" TargetMode="External"/><Relationship Id="rId5" Type="http://schemas.openxmlformats.org/officeDocument/2006/relationships/hyperlink" Target="https://biblehub.com/ephesians/3-3.htm" TargetMode="External"/><Relationship Id="rId15" Type="http://schemas.openxmlformats.org/officeDocument/2006/relationships/hyperlink" Target="https://biblehub.com/ephesians/3-13.htm" TargetMode="External"/><Relationship Id="rId10" Type="http://schemas.openxmlformats.org/officeDocument/2006/relationships/hyperlink" Target="https://biblehub.com/ephesians/3-8.htm" TargetMode="External"/><Relationship Id="rId4" Type="http://schemas.openxmlformats.org/officeDocument/2006/relationships/hyperlink" Target="https://biblehub.com/ephesians/3-2.htm" TargetMode="External"/><Relationship Id="rId9" Type="http://schemas.openxmlformats.org/officeDocument/2006/relationships/hyperlink" Target="https://biblehub.com/ephesians/3-7.htm" TargetMode="External"/><Relationship Id="rId14" Type="http://schemas.openxmlformats.org/officeDocument/2006/relationships/hyperlink" Target="https://biblehub.com/ephesians/3-12.htm"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biblehub.com/matthew/7-6.htm" TargetMode="External"/><Relationship Id="rId2" Type="http://schemas.openxmlformats.org/officeDocument/2006/relationships/hyperlink" Target="https://biblehub.com/revelation/1-3.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AE275-4B3F-F7D1-D5C6-93DDCB5090CD}"/>
              </a:ext>
            </a:extLst>
          </p:cNvPr>
          <p:cNvSpPr>
            <a:spLocks noGrp="1"/>
          </p:cNvSpPr>
          <p:nvPr>
            <p:ph type="ctrTitle"/>
          </p:nvPr>
        </p:nvSpPr>
        <p:spPr/>
        <p:txBody>
          <a:bodyPr>
            <a:normAutofit/>
          </a:bodyPr>
          <a:lstStyle/>
          <a:p>
            <a:r>
              <a:rPr lang="en-US" sz="4400" dirty="0"/>
              <a:t>Revelation (By Pastor Atlas King)</a:t>
            </a:r>
          </a:p>
        </p:txBody>
      </p:sp>
      <p:sp>
        <p:nvSpPr>
          <p:cNvPr id="3" name="Subtitle 2">
            <a:extLst>
              <a:ext uri="{FF2B5EF4-FFF2-40B4-BE49-F238E27FC236}">
                <a16:creationId xmlns:a16="http://schemas.microsoft.com/office/drawing/2014/main" id="{FDB59271-A1EB-C0AF-B552-4443DF8FE588}"/>
              </a:ext>
            </a:extLst>
          </p:cNvPr>
          <p:cNvSpPr>
            <a:spLocks noGrp="1"/>
          </p:cNvSpPr>
          <p:nvPr>
            <p:ph type="subTitle" idx="1"/>
          </p:nvPr>
        </p:nvSpPr>
        <p:spPr/>
        <p:txBody>
          <a:bodyPr/>
          <a:lstStyle/>
          <a:p>
            <a:r>
              <a:rPr lang="en-US" dirty="0"/>
              <a:t>Things Which Must </a:t>
            </a:r>
            <a:r>
              <a:rPr lang="en-US" dirty="0" err="1"/>
              <a:t>Must</a:t>
            </a:r>
            <a:r>
              <a:rPr lang="en-US" dirty="0"/>
              <a:t> Shortly Come To Pass</a:t>
            </a:r>
          </a:p>
          <a:p>
            <a:r>
              <a:rPr lang="en-US" dirty="0"/>
              <a:t>5/16/24 </a:t>
            </a:r>
          </a:p>
        </p:txBody>
      </p:sp>
    </p:spTree>
    <p:extLst>
      <p:ext uri="{BB962C8B-B14F-4D97-AF65-F5344CB8AC3E}">
        <p14:creationId xmlns:p14="http://schemas.microsoft.com/office/powerpoint/2010/main" val="1767761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3B67B-0F8F-29DD-F7BD-21B71DFDF14D}"/>
              </a:ext>
            </a:extLst>
          </p:cNvPr>
          <p:cNvSpPr>
            <a:spLocks noGrp="1"/>
          </p:cNvSpPr>
          <p:nvPr>
            <p:ph type="title"/>
          </p:nvPr>
        </p:nvSpPr>
        <p:spPr>
          <a:xfrm>
            <a:off x="838200" y="77822"/>
            <a:ext cx="10515600" cy="807396"/>
          </a:xfrm>
        </p:spPr>
        <p:txBody>
          <a:bodyPr/>
          <a:lstStyle/>
          <a:p>
            <a:pPr algn="ctr"/>
            <a:r>
              <a:rPr lang="en-US" dirty="0"/>
              <a:t>Revelation 7/18/24</a:t>
            </a:r>
          </a:p>
        </p:txBody>
      </p:sp>
      <p:sp>
        <p:nvSpPr>
          <p:cNvPr id="3" name="Content Placeholder 2">
            <a:extLst>
              <a:ext uri="{FF2B5EF4-FFF2-40B4-BE49-F238E27FC236}">
                <a16:creationId xmlns:a16="http://schemas.microsoft.com/office/drawing/2014/main" id="{CE43113F-4936-BE5F-FBFE-70EB52446070}"/>
              </a:ext>
            </a:extLst>
          </p:cNvPr>
          <p:cNvSpPr>
            <a:spLocks noGrp="1"/>
          </p:cNvSpPr>
          <p:nvPr>
            <p:ph idx="1"/>
          </p:nvPr>
        </p:nvSpPr>
        <p:spPr>
          <a:xfrm>
            <a:off x="126460" y="1021404"/>
            <a:ext cx="11945566" cy="5758774"/>
          </a:xfrm>
        </p:spPr>
        <p:txBody>
          <a:bodyPr>
            <a:normAutofit/>
          </a:bodyPr>
          <a:lstStyle/>
          <a:p>
            <a:r>
              <a:rPr lang="en-US" sz="2000" dirty="0">
                <a:highlight>
                  <a:srgbClr val="FFFF00"/>
                </a:highlight>
              </a:rPr>
              <a:t>Thirdly, prophecy is a “</a:t>
            </a:r>
            <a:r>
              <a:rPr lang="en-US" sz="2000" u="sng" dirty="0">
                <a:highlight>
                  <a:srgbClr val="FFFF00"/>
                </a:highlight>
              </a:rPr>
              <a:t>		“. </a:t>
            </a:r>
            <a:r>
              <a:rPr lang="en-US" sz="2000" dirty="0">
                <a:highlight>
                  <a:srgbClr val="FFFF00"/>
                </a:highlight>
              </a:rPr>
              <a:t> A major part of the Word of God was a prediction when it was written. </a:t>
            </a:r>
            <a:r>
              <a:rPr lang="en-US" sz="2000" dirty="0"/>
              <a:t>Pastor Atlas says</a:t>
            </a:r>
            <a:r>
              <a:rPr lang="en-US" sz="2000" dirty="0">
                <a:highlight>
                  <a:srgbClr val="FFFF00"/>
                </a:highlight>
              </a:rPr>
              <a:t>, God does not give us  predictions of things that are going to happen in order that we might know what others don’t know, the prediction should enlarge our “</a:t>
            </a:r>
            <a:r>
              <a:rPr lang="en-US" sz="2000" u="sng" dirty="0">
                <a:highlight>
                  <a:srgbClr val="FFFF00"/>
                </a:highlight>
              </a:rPr>
              <a:t>	“. </a:t>
            </a:r>
            <a:r>
              <a:rPr lang="en-US" sz="2000" dirty="0">
                <a:highlight>
                  <a:srgbClr val="FFFF00"/>
                </a:highlight>
              </a:rPr>
              <a:t>This part of prophecy enables us to see into the future, because our God dwells there, and that is what gives us “</a:t>
            </a:r>
            <a:r>
              <a:rPr lang="en-US" sz="2000" u="sng" dirty="0">
                <a:highlight>
                  <a:srgbClr val="FFFF00"/>
                </a:highlight>
              </a:rPr>
              <a:t>		“. </a:t>
            </a:r>
            <a:r>
              <a:rPr lang="en-US" sz="2000" dirty="0">
                <a:highlight>
                  <a:srgbClr val="FFFF00"/>
                </a:highlight>
              </a:rPr>
              <a:t>Everyday we should live more and more in anticipation of Christ’s “</a:t>
            </a:r>
            <a:r>
              <a:rPr lang="en-US" sz="2000" u="sng" dirty="0">
                <a:highlight>
                  <a:srgbClr val="FFFF00"/>
                </a:highlight>
              </a:rPr>
              <a:t>		“.</a:t>
            </a:r>
          </a:p>
          <a:p>
            <a:r>
              <a:rPr lang="en-US" sz="2000" dirty="0">
                <a:highlight>
                  <a:srgbClr val="FFFF00"/>
                </a:highlight>
              </a:rPr>
              <a:t>Fourthly</a:t>
            </a:r>
            <a:r>
              <a:rPr lang="en-US" sz="2000" u="sng" dirty="0">
                <a:highlight>
                  <a:srgbClr val="FFFF00"/>
                </a:highlight>
              </a:rPr>
              <a:t> </a:t>
            </a:r>
            <a:r>
              <a:rPr lang="en-US" sz="2000" dirty="0">
                <a:highlight>
                  <a:srgbClr val="FFFF00"/>
                </a:highlight>
              </a:rPr>
              <a:t> prophecy is a “</a:t>
            </a:r>
            <a:r>
              <a:rPr lang="en-US" sz="2000" u="sng" dirty="0">
                <a:highlight>
                  <a:srgbClr val="FFFF00"/>
                </a:highlight>
              </a:rPr>
              <a:t>		“.</a:t>
            </a:r>
            <a:r>
              <a:rPr lang="en-US" sz="2000" dirty="0">
                <a:highlight>
                  <a:srgbClr val="FFFF00"/>
                </a:highlight>
              </a:rPr>
              <a:t> </a:t>
            </a:r>
            <a:r>
              <a:rPr lang="en-US" sz="2000" dirty="0"/>
              <a:t>Pastor Atlas gives us a stern warning: </a:t>
            </a:r>
            <a:r>
              <a:rPr lang="en-US" sz="2000" dirty="0">
                <a:highlight>
                  <a:srgbClr val="FFFF00"/>
                </a:highlight>
              </a:rPr>
              <a:t>That the warning prophecy lets us know that we are not on the church property to play a political, spiritual, or religious game of any kind. These warnings lead us again and again to live more near to God! Pastor continues, he was firmly convinced that the bible is true when it says after this world there are only  two choices, heaven or hell. And if I (we) go into the next one (world) without God, it is hell. Prophesy is something that touches you with the warning of God’s word and makes you do things that you wouldn’t otherwise do, and not do things you would otherwise do.it also makes you live in ways that you might not otherwise live. If we seek to enter into the study of prophecy only for the sake of study, or compare one prophecy teacher to another, then most likely you will not get anything helpful towards your eternity. But, if we open the “</a:t>
            </a:r>
            <a:r>
              <a:rPr lang="en-US" sz="2000" u="sng" dirty="0">
                <a:highlight>
                  <a:srgbClr val="FFFF00"/>
                </a:highlight>
              </a:rPr>
              <a:t>		“</a:t>
            </a:r>
            <a:r>
              <a:rPr lang="en-US" sz="2000" dirty="0">
                <a:highlight>
                  <a:srgbClr val="FFFF00"/>
                </a:highlight>
              </a:rPr>
              <a:t> of God to hear what God has to say to us in warning in his word, then you will respond by spending hours on our knees in prayer, and we will “</a:t>
            </a:r>
            <a:r>
              <a:rPr lang="en-US" sz="2000" u="sng" dirty="0">
                <a:highlight>
                  <a:srgbClr val="FFFF00"/>
                </a:highlight>
              </a:rPr>
              <a:t>		“</a:t>
            </a:r>
            <a:r>
              <a:rPr lang="en-US" sz="2000" dirty="0">
                <a:highlight>
                  <a:srgbClr val="FFFF00"/>
                </a:highlight>
              </a:rPr>
              <a:t> as never before.</a:t>
            </a:r>
          </a:p>
        </p:txBody>
      </p:sp>
    </p:spTree>
    <p:extLst>
      <p:ext uri="{BB962C8B-B14F-4D97-AF65-F5344CB8AC3E}">
        <p14:creationId xmlns:p14="http://schemas.microsoft.com/office/powerpoint/2010/main" val="3423779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B33951-4DAD-D24E-C7ED-45EBFF0BFBC1}"/>
              </a:ext>
            </a:extLst>
          </p:cNvPr>
          <p:cNvSpPr>
            <a:spLocks noGrp="1"/>
          </p:cNvSpPr>
          <p:nvPr>
            <p:ph idx="1"/>
          </p:nvPr>
        </p:nvSpPr>
        <p:spPr>
          <a:xfrm>
            <a:off x="443061" y="75414"/>
            <a:ext cx="11340444" cy="6782586"/>
          </a:xfrm>
        </p:spPr>
        <p:txBody>
          <a:bodyPr/>
          <a:lstStyle/>
          <a:p>
            <a:r>
              <a:rPr lang="en-US" sz="2000" dirty="0"/>
              <a:t>How many premises did Pastor Atlas prepare for in his preliminary prerequisite? </a:t>
            </a:r>
          </a:p>
          <a:p>
            <a:r>
              <a:rPr lang="en-US" sz="2000" dirty="0"/>
              <a:t>Premise 1: God </a:t>
            </a:r>
            <a:r>
              <a:rPr lang="en-US" sz="2000" u="sng" dirty="0"/>
              <a:t>  IS     !</a:t>
            </a:r>
            <a:r>
              <a:rPr lang="en-US" sz="2000" dirty="0"/>
              <a:t>  Gen 1:1 “In the beginning God…” 							-Dan. 8:28 “but there is a God in heaven”</a:t>
            </a:r>
          </a:p>
          <a:p>
            <a:r>
              <a:rPr lang="en-US" sz="2000" dirty="0"/>
              <a:t>Premise 2: God is </a:t>
            </a:r>
            <a:r>
              <a:rPr lang="en-US" sz="2000" u="sng" dirty="0"/>
              <a:t>“	TRANSCENDENT	“.</a:t>
            </a:r>
            <a:r>
              <a:rPr lang="en-US" sz="2000" dirty="0"/>
              <a:t> </a:t>
            </a:r>
            <a:r>
              <a:rPr lang="en-US" sz="2000" dirty="0">
                <a:highlight>
                  <a:srgbClr val="FFFF00"/>
                </a:highlight>
              </a:rPr>
              <a:t>To be transcendent, is something that is above and beyond that which can be understood with finite reasoning.</a:t>
            </a:r>
            <a:r>
              <a:rPr lang="en-US" sz="2000" dirty="0"/>
              <a:t>								-Rom. 11:33-36 											-What does Pastor Atlas say requires us to use to describe God? </a:t>
            </a:r>
            <a:r>
              <a:rPr lang="en-US" sz="2000" u="sng" dirty="0"/>
              <a:t>“	         OMNI WORDS      “</a:t>
            </a:r>
            <a:r>
              <a:rPr lang="en-US" sz="2000" dirty="0"/>
              <a:t>-Omnipresent, Omniscient, Omnipotent </a:t>
            </a:r>
            <a:r>
              <a:rPr lang="en-US" sz="2000" dirty="0">
                <a:highlight>
                  <a:srgbClr val="FFFF00"/>
                </a:highlight>
              </a:rPr>
              <a:t>By these God and the Godhead (Father, Son, Holy 	Spirit) are able to do all things. He is the God of the impossible! </a:t>
            </a:r>
            <a:r>
              <a:rPr lang="en-US" sz="2000" dirty="0"/>
              <a:t>Acts 27:25 Job 42:2			-Now apply these things to Eph. 3:20-21</a:t>
            </a:r>
          </a:p>
          <a:p>
            <a:r>
              <a:rPr lang="en-US" sz="2000" dirty="0"/>
              <a:t>Premise 3: God is </a:t>
            </a:r>
            <a:r>
              <a:rPr lang="en-US" sz="2000" u="sng" dirty="0"/>
              <a:t>“	ETERNAL	“!</a:t>
            </a:r>
            <a:r>
              <a:rPr lang="en-US" sz="2000" dirty="0"/>
              <a:t>	</a:t>
            </a:r>
            <a:r>
              <a:rPr lang="en-US" sz="2000" dirty="0">
                <a:highlight>
                  <a:srgbClr val="FFFF00"/>
                </a:highlight>
              </a:rPr>
              <a:t>We are </a:t>
            </a:r>
            <a:r>
              <a:rPr lang="en-US" sz="2000" b="1" i="1" dirty="0">
                <a:highlight>
                  <a:srgbClr val="FFFF00"/>
                </a:highlight>
              </a:rPr>
              <a:t>everlasting</a:t>
            </a:r>
            <a:r>
              <a:rPr lang="en-US" sz="2000" dirty="0">
                <a:highlight>
                  <a:srgbClr val="FFFF00"/>
                </a:highlight>
              </a:rPr>
              <a:t>, God is </a:t>
            </a:r>
            <a:r>
              <a:rPr lang="en-US" sz="2000" b="1" i="1" dirty="0">
                <a:highlight>
                  <a:srgbClr val="FFFF00"/>
                </a:highlight>
              </a:rPr>
              <a:t>eternal.</a:t>
            </a:r>
            <a:r>
              <a:rPr lang="en-US" sz="2000" dirty="0">
                <a:highlight>
                  <a:srgbClr val="FFFF00"/>
                </a:highlight>
              </a:rPr>
              <a:t> </a:t>
            </a:r>
            <a:r>
              <a:rPr lang="en-US" sz="2000" dirty="0"/>
              <a:t>-Deut. 33:27, 1 Tim. 1:17 “Now unto the King </a:t>
            </a:r>
            <a:r>
              <a:rPr lang="en-US" sz="2000" b="1" i="1" dirty="0"/>
              <a:t>eternal</a:t>
            </a:r>
            <a:r>
              <a:rPr lang="en-US" sz="2000" dirty="0"/>
              <a:t>…”, Rev. 19:11-16 </a:t>
            </a:r>
            <a:r>
              <a:rPr lang="en-US" sz="2000" dirty="0">
                <a:highlight>
                  <a:srgbClr val="FFFF00"/>
                </a:highlight>
              </a:rPr>
              <a:t>Jesus is the </a:t>
            </a:r>
            <a:r>
              <a:rPr lang="en-US" sz="2000" u="sng" dirty="0">
                <a:highlight>
                  <a:srgbClr val="FFFF00"/>
                </a:highlight>
              </a:rPr>
              <a:t>“ETERNAL“</a:t>
            </a:r>
            <a:r>
              <a:rPr lang="en-US" sz="2000" dirty="0">
                <a:highlight>
                  <a:srgbClr val="FFFF00"/>
                </a:highlight>
              </a:rPr>
              <a:t> King!  </a:t>
            </a:r>
            <a:r>
              <a:rPr lang="en-US" sz="2000" dirty="0"/>
              <a:t>-Heb. 9:14</a:t>
            </a:r>
            <a:r>
              <a:rPr lang="en-US" sz="2000" dirty="0">
                <a:highlight>
                  <a:srgbClr val="FFFF00"/>
                </a:highlight>
              </a:rPr>
              <a:t> In these verses we read that God Jehovah is eternal, Jesus is eternal, the Holy Spirit is eternal. God is the great </a:t>
            </a:r>
            <a:r>
              <a:rPr lang="en-US" sz="2000" i="1" u="sng" dirty="0">
                <a:highlight>
                  <a:srgbClr val="FFFF00"/>
                </a:highlight>
              </a:rPr>
              <a:t>“I AM“!</a:t>
            </a:r>
            <a:endParaRPr lang="en-US" sz="2000" i="1" dirty="0">
              <a:highlight>
                <a:srgbClr val="FFFF00"/>
              </a:highlight>
            </a:endParaRPr>
          </a:p>
          <a:p>
            <a:r>
              <a:rPr lang="en-US" sz="2000" dirty="0"/>
              <a:t>Premise 4: God is </a:t>
            </a:r>
            <a:r>
              <a:rPr lang="en-US" sz="2000" u="sng" dirty="0"/>
              <a:t>“ONE“.</a:t>
            </a:r>
            <a:r>
              <a:rPr lang="en-US" sz="2000" dirty="0"/>
              <a:t> Deut. 6:</a:t>
            </a:r>
            <a:r>
              <a:rPr lang="en-US" sz="2000" b="1" i="0" u="none" strike="noStrike" dirty="0">
                <a:solidFill>
                  <a:srgbClr val="008AE6"/>
                </a:solidFill>
                <a:effectLst/>
                <a:highlight>
                  <a:srgbClr val="FFFFFF"/>
                </a:highlight>
                <a:latin typeface="Roboto" panose="02000000000000000000" pitchFamily="2" charset="0"/>
                <a:hlinkClick r:id="rId2"/>
              </a:rPr>
              <a:t>4</a:t>
            </a:r>
            <a:r>
              <a:rPr lang="en-US" sz="2000" b="1" i="0" u="none" strike="noStrike" dirty="0">
                <a:solidFill>
                  <a:srgbClr val="008AE6"/>
                </a:solidFill>
                <a:effectLst/>
                <a:highlight>
                  <a:srgbClr val="FFFFFF"/>
                </a:highlight>
                <a:latin typeface="Roboto" panose="02000000000000000000" pitchFamily="2" charset="0"/>
              </a:rPr>
              <a:t> </a:t>
            </a:r>
            <a:r>
              <a:rPr lang="en-US" sz="2000" b="0" i="0" dirty="0">
                <a:solidFill>
                  <a:srgbClr val="001320"/>
                </a:solidFill>
                <a:effectLst/>
                <a:highlight>
                  <a:srgbClr val="FFFFFF"/>
                </a:highlight>
                <a:latin typeface="Roboto" panose="02000000000000000000" pitchFamily="2" charset="0"/>
              </a:rPr>
              <a:t>Hear, O Israel: The LORD our God </a:t>
            </a:r>
            <a:r>
              <a:rPr lang="en-US" sz="2000" b="0" i="1" dirty="0">
                <a:solidFill>
                  <a:srgbClr val="001320"/>
                </a:solidFill>
                <a:effectLst/>
                <a:highlight>
                  <a:srgbClr val="FFFFFF"/>
                </a:highlight>
                <a:latin typeface="Roboto" panose="02000000000000000000" pitchFamily="2" charset="0"/>
              </a:rPr>
              <a:t>is</a:t>
            </a:r>
            <a:r>
              <a:rPr lang="en-US" sz="2000" dirty="0">
                <a:solidFill>
                  <a:srgbClr val="001320"/>
                </a:solidFill>
                <a:highlight>
                  <a:srgbClr val="FFFFFF"/>
                </a:highlight>
                <a:latin typeface="Roboto" panose="02000000000000000000" pitchFamily="2" charset="0"/>
              </a:rPr>
              <a:t> </a:t>
            </a:r>
            <a:r>
              <a:rPr lang="en-US" sz="2000" u="sng" dirty="0">
                <a:solidFill>
                  <a:srgbClr val="001320"/>
                </a:solidFill>
                <a:highlight>
                  <a:srgbClr val="FFFFFF"/>
                </a:highlight>
                <a:latin typeface="Roboto" panose="02000000000000000000" pitchFamily="2" charset="0"/>
              </a:rPr>
              <a:t>“	ONE  “</a:t>
            </a:r>
            <a:r>
              <a:rPr lang="en-US" sz="2000" b="0" i="0" dirty="0">
                <a:solidFill>
                  <a:srgbClr val="001320"/>
                </a:solidFill>
                <a:effectLst/>
                <a:highlight>
                  <a:srgbClr val="FFFFFF"/>
                </a:highlight>
                <a:latin typeface="Roboto" panose="02000000000000000000" pitchFamily="2" charset="0"/>
              </a:rPr>
              <a:t> LORD:</a:t>
            </a:r>
            <a:r>
              <a:rPr lang="en-US" sz="2000" dirty="0"/>
              <a:t>  (Amp.</a:t>
            </a:r>
            <a:r>
              <a:rPr lang="en-US" sz="2000" b="1" i="0" u="none" strike="noStrike" dirty="0">
                <a:solidFill>
                  <a:srgbClr val="008AE6"/>
                </a:solidFill>
                <a:effectLst/>
                <a:highlight>
                  <a:srgbClr val="FFFFFF"/>
                </a:highlight>
                <a:latin typeface="Roboto" panose="02000000000000000000" pitchFamily="2" charset="0"/>
                <a:hlinkClick r:id="rId2"/>
              </a:rPr>
              <a:t> 4</a:t>
            </a:r>
            <a:r>
              <a:rPr lang="en-US" sz="2000" b="1" i="0" u="none" strike="noStrike" dirty="0">
                <a:solidFill>
                  <a:srgbClr val="008AE6"/>
                </a:solidFill>
                <a:effectLst/>
                <a:highlight>
                  <a:srgbClr val="FFFFFF"/>
                </a:highlight>
                <a:latin typeface="Roboto" panose="02000000000000000000" pitchFamily="2" charset="0"/>
              </a:rPr>
              <a:t> 	</a:t>
            </a:r>
            <a:r>
              <a:rPr lang="en-US" sz="2000" b="0" i="0" dirty="0">
                <a:solidFill>
                  <a:srgbClr val="001320"/>
                </a:solidFill>
                <a:effectLst/>
                <a:highlight>
                  <a:srgbClr val="FFFFFF"/>
                </a:highlight>
                <a:latin typeface="Roboto" panose="02000000000000000000" pitchFamily="2" charset="0"/>
              </a:rPr>
              <a:t>“Hear, O Israel! The LORD is our God, the LORD is one [the only God]!				-Isa. 45:</a:t>
            </a:r>
            <a:r>
              <a:rPr lang="en-US" sz="2000" b="1" i="0" u="none" strike="noStrike" dirty="0">
                <a:solidFill>
                  <a:srgbClr val="008AE6"/>
                </a:solidFill>
                <a:effectLst/>
                <a:highlight>
                  <a:srgbClr val="FFFFFF"/>
                </a:highlight>
                <a:latin typeface="Roboto" panose="02000000000000000000" pitchFamily="2" charset="0"/>
                <a:hlinkClick r:id="rId3"/>
              </a:rPr>
              <a:t>18</a:t>
            </a:r>
            <a:r>
              <a:rPr lang="en-US" sz="2000" b="0" i="0" dirty="0">
                <a:solidFill>
                  <a:srgbClr val="001320"/>
                </a:solidFill>
                <a:effectLst/>
                <a:highlight>
                  <a:srgbClr val="FFFFFF"/>
                </a:highlight>
                <a:latin typeface="Roboto" panose="02000000000000000000" pitchFamily="2" charset="0"/>
              </a:rPr>
              <a:t>For thus saith the LORD that created the heavens; God </a:t>
            </a:r>
            <a:r>
              <a:rPr lang="en-US" sz="2000" b="0" i="0" u="sng" dirty="0">
                <a:solidFill>
                  <a:srgbClr val="001320"/>
                </a:solidFill>
                <a:effectLst/>
                <a:highlight>
                  <a:srgbClr val="FFFFFF"/>
                </a:highlight>
                <a:latin typeface="Roboto" panose="02000000000000000000" pitchFamily="2" charset="0"/>
              </a:rPr>
              <a:t>“HIMSELF“</a:t>
            </a:r>
            <a:r>
              <a:rPr lang="en-US" sz="2000" b="0" i="0" dirty="0">
                <a:solidFill>
                  <a:srgbClr val="001320"/>
                </a:solidFill>
                <a:effectLst/>
                <a:highlight>
                  <a:srgbClr val="FFFFFF"/>
                </a:highlight>
                <a:latin typeface="Roboto" panose="02000000000000000000" pitchFamily="2" charset="0"/>
              </a:rPr>
              <a:t> that formed 	the earth and made it; he hath established it, he created it not in vain, he formed it to be 	inhabited: I </a:t>
            </a:r>
            <a:r>
              <a:rPr lang="en-US" sz="2000" b="0" i="1" dirty="0">
                <a:solidFill>
                  <a:srgbClr val="001320"/>
                </a:solidFill>
                <a:effectLst/>
                <a:highlight>
                  <a:srgbClr val="FFFFFF"/>
                </a:highlight>
                <a:latin typeface="Roboto" panose="02000000000000000000" pitchFamily="2" charset="0"/>
              </a:rPr>
              <a:t>am</a:t>
            </a:r>
            <a:r>
              <a:rPr lang="en-US" sz="2000" b="0" i="0" dirty="0">
                <a:solidFill>
                  <a:srgbClr val="001320"/>
                </a:solidFill>
                <a:effectLst/>
                <a:highlight>
                  <a:srgbClr val="FFFFFF"/>
                </a:highlight>
                <a:latin typeface="Roboto" panose="02000000000000000000" pitchFamily="2" charset="0"/>
              </a:rPr>
              <a:t> the LORD; and </a:t>
            </a:r>
            <a:r>
              <a:rPr lang="en-US" sz="2000" b="0" i="1" dirty="0">
                <a:solidFill>
                  <a:srgbClr val="001320"/>
                </a:solidFill>
                <a:effectLst/>
                <a:highlight>
                  <a:srgbClr val="FFFFFF"/>
                </a:highlight>
                <a:latin typeface="Roboto" panose="02000000000000000000" pitchFamily="2" charset="0"/>
              </a:rPr>
              <a:t>there is</a:t>
            </a:r>
            <a:r>
              <a:rPr lang="en-US" sz="2000" b="0" i="0" dirty="0">
                <a:solidFill>
                  <a:srgbClr val="001320"/>
                </a:solidFill>
                <a:effectLst/>
                <a:highlight>
                  <a:srgbClr val="FFFFFF"/>
                </a:highlight>
                <a:latin typeface="Roboto" panose="02000000000000000000" pitchFamily="2" charset="0"/>
              </a:rPr>
              <a:t> none else.</a:t>
            </a:r>
          </a:p>
          <a:p>
            <a:r>
              <a:rPr lang="en-US" sz="2000" dirty="0">
                <a:solidFill>
                  <a:srgbClr val="001320"/>
                </a:solidFill>
                <a:highlight>
                  <a:srgbClr val="FFFFFF"/>
                </a:highlight>
                <a:latin typeface="Roboto" panose="02000000000000000000" pitchFamily="2" charset="0"/>
              </a:rPr>
              <a:t>Premise 5: God is </a:t>
            </a:r>
            <a:r>
              <a:rPr lang="en-US" sz="2000" u="sng" dirty="0">
                <a:solidFill>
                  <a:srgbClr val="001320"/>
                </a:solidFill>
                <a:highlight>
                  <a:srgbClr val="FFFFFF"/>
                </a:highlight>
                <a:latin typeface="Roboto" panose="02000000000000000000" pitchFamily="2" charset="0"/>
              </a:rPr>
              <a:t>“A TRINITY“. </a:t>
            </a:r>
            <a:r>
              <a:rPr lang="en-US" sz="2000" dirty="0">
                <a:solidFill>
                  <a:srgbClr val="001320"/>
                </a:solidFill>
                <a:highlight>
                  <a:srgbClr val="FFFFFF"/>
                </a:highlight>
                <a:latin typeface="Roboto" panose="02000000000000000000" pitchFamily="2" charset="0"/>
              </a:rPr>
              <a:t>Mark 1:9-11 </a:t>
            </a:r>
            <a:r>
              <a:rPr lang="en-US" sz="2000" dirty="0">
                <a:solidFill>
                  <a:srgbClr val="001320"/>
                </a:solidFill>
                <a:highlight>
                  <a:srgbClr val="FFFF00"/>
                </a:highlight>
                <a:latin typeface="Roboto" panose="02000000000000000000" pitchFamily="2" charset="0"/>
              </a:rPr>
              <a:t>*Notice the 3: Jesus was being baptized in water, 	the </a:t>
            </a:r>
            <a:r>
              <a:rPr lang="en-US" sz="2000" u="sng" dirty="0">
                <a:solidFill>
                  <a:srgbClr val="001320"/>
                </a:solidFill>
                <a:highlight>
                  <a:srgbClr val="FFFF00"/>
                </a:highlight>
                <a:latin typeface="Roboto" panose="02000000000000000000" pitchFamily="2" charset="0"/>
              </a:rPr>
              <a:t>“HOLY SPIRIT“</a:t>
            </a:r>
            <a:r>
              <a:rPr lang="en-US" sz="2000" dirty="0">
                <a:solidFill>
                  <a:srgbClr val="001320"/>
                </a:solidFill>
                <a:highlight>
                  <a:srgbClr val="FFFF00"/>
                </a:highlight>
                <a:latin typeface="Roboto" panose="02000000000000000000" pitchFamily="2" charset="0"/>
              </a:rPr>
              <a:t> descended like a dove, </a:t>
            </a:r>
            <a:r>
              <a:rPr lang="en-US" sz="2000" u="sng" dirty="0">
                <a:solidFill>
                  <a:srgbClr val="001320"/>
                </a:solidFill>
                <a:highlight>
                  <a:srgbClr val="FFFF00"/>
                </a:highlight>
                <a:latin typeface="Roboto" panose="02000000000000000000" pitchFamily="2" charset="0"/>
              </a:rPr>
              <a:t>“GOD“</a:t>
            </a:r>
            <a:r>
              <a:rPr lang="en-US" sz="2000" dirty="0">
                <a:solidFill>
                  <a:srgbClr val="001320"/>
                </a:solidFill>
                <a:highlight>
                  <a:srgbClr val="FFFF00"/>
                </a:highlight>
                <a:latin typeface="Roboto" panose="02000000000000000000" pitchFamily="2" charset="0"/>
              </a:rPr>
              <a:t> spoke from heaven. </a:t>
            </a:r>
            <a:endParaRPr lang="en-US" sz="2000" dirty="0">
              <a:highlight>
                <a:srgbClr val="FFFF00"/>
              </a:highlight>
            </a:endParaRPr>
          </a:p>
          <a:p>
            <a:pPr lvl="1"/>
            <a:endParaRPr lang="en-US" sz="2000" dirty="0"/>
          </a:p>
          <a:p>
            <a:pPr marL="457200" lvl="1" indent="0">
              <a:buNone/>
            </a:pPr>
            <a:endParaRPr lang="en-US" dirty="0"/>
          </a:p>
        </p:txBody>
      </p:sp>
    </p:spTree>
    <p:extLst>
      <p:ext uri="{BB962C8B-B14F-4D97-AF65-F5344CB8AC3E}">
        <p14:creationId xmlns:p14="http://schemas.microsoft.com/office/powerpoint/2010/main" val="48474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7F41B6-DE61-01DE-E46F-20CCE9766745}"/>
              </a:ext>
            </a:extLst>
          </p:cNvPr>
          <p:cNvSpPr>
            <a:spLocks noGrp="1"/>
          </p:cNvSpPr>
          <p:nvPr>
            <p:ph idx="1"/>
          </p:nvPr>
        </p:nvSpPr>
        <p:spPr>
          <a:xfrm>
            <a:off x="838200" y="0"/>
            <a:ext cx="10515600" cy="6858000"/>
          </a:xfrm>
        </p:spPr>
        <p:txBody>
          <a:bodyPr>
            <a:normAutofit/>
          </a:bodyPr>
          <a:lstStyle/>
          <a:p>
            <a:r>
              <a:rPr lang="en-US" sz="2000" dirty="0"/>
              <a:t>Premise 5 (cont’d): 2 Cor. 13:14 </a:t>
            </a:r>
            <a:r>
              <a:rPr lang="en-US" sz="2000" dirty="0">
                <a:highlight>
                  <a:srgbClr val="FFFF00"/>
                </a:highlight>
              </a:rPr>
              <a:t>Pastor Atlas adds: “These scriptures are basic and to the 	student of the Bible may be somewhat elementary, and yet, unless we accept them 	and the ones we are leading into, we will not be able to understand prophesy at all.”</a:t>
            </a:r>
          </a:p>
          <a:p>
            <a:r>
              <a:rPr lang="en-US" sz="2000" dirty="0"/>
              <a:t>Premise 6: God knows the </a:t>
            </a:r>
            <a:r>
              <a:rPr lang="en-US" sz="2000" u="sng" dirty="0"/>
              <a:t>“FUTURE“.</a:t>
            </a:r>
            <a:r>
              <a:rPr lang="en-US" sz="2000" dirty="0"/>
              <a:t>  Rom. 8:28-29</a:t>
            </a:r>
            <a:r>
              <a:rPr lang="en-US" sz="2000" b="1" i="0" u="none" strike="noStrike" dirty="0">
                <a:solidFill>
                  <a:srgbClr val="008AE6"/>
                </a:solidFill>
                <a:effectLst/>
                <a:highlight>
                  <a:srgbClr val="FFFFFF"/>
                </a:highlight>
                <a:latin typeface="Roboto" panose="02000000000000000000" pitchFamily="2" charset="0"/>
                <a:hlinkClick r:id="rId2"/>
              </a:rPr>
              <a:t>28</a:t>
            </a:r>
            <a:r>
              <a:rPr lang="en-US" sz="2000" b="0" i="0" dirty="0">
                <a:solidFill>
                  <a:srgbClr val="001320"/>
                </a:solidFill>
                <a:effectLst/>
                <a:highlight>
                  <a:srgbClr val="FFFFFF"/>
                </a:highlight>
                <a:latin typeface="Roboto" panose="02000000000000000000" pitchFamily="2" charset="0"/>
              </a:rPr>
              <a:t>And we know that all things work 	together for good to them that love God, to them who are the called according 	to </a:t>
            </a:r>
            <a:r>
              <a:rPr lang="en-US" sz="2000" b="0" i="1" dirty="0">
                <a:solidFill>
                  <a:srgbClr val="001320"/>
                </a:solidFill>
                <a:effectLst/>
                <a:highlight>
                  <a:srgbClr val="FFFFFF"/>
                </a:highlight>
                <a:latin typeface="Roboto" panose="02000000000000000000" pitchFamily="2" charset="0"/>
              </a:rPr>
              <a:t>his</a:t>
            </a:r>
            <a:r>
              <a:rPr lang="en-US" sz="2000" b="0" i="0" dirty="0">
                <a:solidFill>
                  <a:srgbClr val="001320"/>
                </a:solidFill>
                <a:effectLst/>
                <a:highlight>
                  <a:srgbClr val="FFFFFF"/>
                </a:highlight>
                <a:latin typeface="Roboto" panose="02000000000000000000" pitchFamily="2" charset="0"/>
              </a:rPr>
              <a:t> purpose. </a:t>
            </a:r>
            <a:r>
              <a:rPr lang="en-US" sz="2000" b="1" i="0" u="none" strike="noStrike" dirty="0">
                <a:solidFill>
                  <a:srgbClr val="008AE6"/>
                </a:solidFill>
                <a:effectLst/>
                <a:highlight>
                  <a:srgbClr val="FFFFFF"/>
                </a:highlight>
                <a:latin typeface="Roboto" panose="02000000000000000000" pitchFamily="2" charset="0"/>
                <a:hlinkClick r:id="rId3"/>
              </a:rPr>
              <a:t>29</a:t>
            </a:r>
            <a:r>
              <a:rPr lang="en-US" sz="2000" b="0" i="0" dirty="0">
                <a:solidFill>
                  <a:srgbClr val="001320"/>
                </a:solidFill>
                <a:effectLst/>
                <a:highlight>
                  <a:srgbClr val="FFFFFF"/>
                </a:highlight>
                <a:latin typeface="Roboto" panose="02000000000000000000" pitchFamily="2" charset="0"/>
              </a:rPr>
              <a:t>For whom he did </a:t>
            </a:r>
            <a:r>
              <a:rPr lang="en-US" sz="2000" u="sng" dirty="0">
                <a:solidFill>
                  <a:srgbClr val="001320"/>
                </a:solidFill>
                <a:highlight>
                  <a:srgbClr val="FFFFFF"/>
                </a:highlight>
                <a:latin typeface="Roboto" panose="02000000000000000000" pitchFamily="2" charset="0"/>
              </a:rPr>
              <a:t>“FOREKNOW	“</a:t>
            </a:r>
            <a:r>
              <a:rPr lang="en-US" sz="2000" b="0" i="0" dirty="0">
                <a:solidFill>
                  <a:srgbClr val="001320"/>
                </a:solidFill>
                <a:effectLst/>
                <a:highlight>
                  <a:srgbClr val="FFFFFF"/>
                </a:highlight>
                <a:latin typeface="Roboto" panose="02000000000000000000" pitchFamily="2" charset="0"/>
              </a:rPr>
              <a:t>, he also did </a:t>
            </a:r>
            <a:r>
              <a:rPr lang="en-US" sz="2000" b="0" i="0" u="sng" dirty="0">
                <a:solidFill>
                  <a:srgbClr val="001320"/>
                </a:solidFill>
                <a:effectLst/>
                <a:highlight>
                  <a:srgbClr val="FFFFFF"/>
                </a:highlight>
                <a:latin typeface="Roboto" panose="02000000000000000000" pitchFamily="2" charset="0"/>
              </a:rPr>
              <a:t> “PREDESTINATE“</a:t>
            </a:r>
            <a:r>
              <a:rPr lang="en-US" sz="2000" b="0" i="0" dirty="0">
                <a:solidFill>
                  <a:srgbClr val="001320"/>
                </a:solidFill>
                <a:effectLst/>
                <a:highlight>
                  <a:srgbClr val="FFFFFF"/>
                </a:highlight>
                <a:latin typeface="Roboto" panose="02000000000000000000" pitchFamily="2" charset="0"/>
              </a:rPr>
              <a:t> </a:t>
            </a:r>
            <a:r>
              <a:rPr lang="en-US" sz="2000" b="0" i="1" dirty="0">
                <a:solidFill>
                  <a:srgbClr val="001320"/>
                </a:solidFill>
                <a:effectLst/>
                <a:highlight>
                  <a:srgbClr val="FFFFFF"/>
                </a:highlight>
                <a:latin typeface="Roboto" panose="02000000000000000000" pitchFamily="2" charset="0"/>
              </a:rPr>
              <a:t>to 	be</a:t>
            </a:r>
            <a:r>
              <a:rPr lang="en-US" sz="2000" b="0" i="0" dirty="0">
                <a:solidFill>
                  <a:srgbClr val="001320"/>
                </a:solidFill>
                <a:effectLst/>
                <a:highlight>
                  <a:srgbClr val="FFFFFF"/>
                </a:highlight>
                <a:latin typeface="Roboto" panose="02000000000000000000" pitchFamily="2" charset="0"/>
              </a:rPr>
              <a:t> conformed to the image of his Son, that he might be the firstborn among many 	brethren. </a:t>
            </a:r>
            <a:r>
              <a:rPr lang="en-US" sz="2000" b="1" i="0" u="none" strike="noStrike" dirty="0">
                <a:solidFill>
                  <a:srgbClr val="008AE6"/>
                </a:solidFill>
                <a:effectLst/>
                <a:highlight>
                  <a:srgbClr val="FFFFFF"/>
                </a:highlight>
                <a:latin typeface="Roboto" panose="02000000000000000000" pitchFamily="2" charset="0"/>
                <a:hlinkClick r:id="rId4"/>
              </a:rPr>
              <a:t>30</a:t>
            </a:r>
            <a:r>
              <a:rPr lang="en-US" sz="2000" b="0" i="0" dirty="0">
                <a:solidFill>
                  <a:srgbClr val="001320"/>
                </a:solidFill>
                <a:effectLst/>
                <a:highlight>
                  <a:srgbClr val="FFFFFF"/>
                </a:highlight>
                <a:latin typeface="Roboto" panose="02000000000000000000" pitchFamily="2" charset="0"/>
              </a:rPr>
              <a:t>Moreover whom he did predestinate, them he also called: and whom he 	called, them he also justified: and whom he justified, them he also glorified.		</a:t>
            </a:r>
            <a:r>
              <a:rPr lang="en-US" sz="2000" dirty="0">
                <a:solidFill>
                  <a:srgbClr val="001320"/>
                </a:solidFill>
                <a:highlight>
                  <a:srgbClr val="FFFFFF"/>
                </a:highlight>
                <a:latin typeface="Roboto" panose="02000000000000000000" pitchFamily="2" charset="0"/>
              </a:rPr>
              <a:t>-</a:t>
            </a:r>
            <a:r>
              <a:rPr lang="en-US" sz="2000" b="0" i="0" dirty="0">
                <a:solidFill>
                  <a:srgbClr val="001320"/>
                </a:solidFill>
                <a:effectLst/>
                <a:highlight>
                  <a:srgbClr val="FFFFFF"/>
                </a:highlight>
                <a:latin typeface="Roboto" panose="02000000000000000000" pitchFamily="2" charset="0"/>
              </a:rPr>
              <a:t>Rev. 1:</a:t>
            </a:r>
            <a:r>
              <a:rPr lang="en-US" sz="2000" b="1" i="0" u="none" strike="noStrike" dirty="0">
                <a:solidFill>
                  <a:srgbClr val="008AE6"/>
                </a:solidFill>
                <a:effectLst/>
                <a:highlight>
                  <a:srgbClr val="FFFFFF"/>
                </a:highlight>
                <a:latin typeface="Roboto" panose="02000000000000000000" pitchFamily="2" charset="0"/>
                <a:hlinkClick r:id="rId5"/>
              </a:rPr>
              <a:t>8</a:t>
            </a:r>
            <a:r>
              <a:rPr lang="en-US" sz="2000" b="0" i="0" dirty="0">
                <a:solidFill>
                  <a:srgbClr val="001320"/>
                </a:solidFill>
                <a:effectLst/>
                <a:highlight>
                  <a:srgbClr val="FFFFFF"/>
                </a:highlight>
                <a:latin typeface="Roboto" panose="02000000000000000000" pitchFamily="2" charset="0"/>
              </a:rPr>
              <a:t>I am </a:t>
            </a:r>
            <a:r>
              <a:rPr lang="en-US" sz="2000" b="0" i="0" u="sng" dirty="0">
                <a:solidFill>
                  <a:srgbClr val="001320"/>
                </a:solidFill>
                <a:effectLst/>
                <a:highlight>
                  <a:srgbClr val="FFFFFF"/>
                </a:highlight>
                <a:latin typeface="Roboto" panose="02000000000000000000" pitchFamily="2" charset="0"/>
              </a:rPr>
              <a:t>“ALPHA“</a:t>
            </a:r>
            <a:r>
              <a:rPr lang="en-US" sz="2000" b="0" i="0" dirty="0">
                <a:solidFill>
                  <a:srgbClr val="001320"/>
                </a:solidFill>
                <a:effectLst/>
                <a:highlight>
                  <a:srgbClr val="FFFFFF"/>
                </a:highlight>
                <a:latin typeface="Roboto" panose="02000000000000000000" pitchFamily="2" charset="0"/>
              </a:rPr>
              <a:t> and </a:t>
            </a:r>
            <a:r>
              <a:rPr lang="en-US" sz="2000" b="0" i="0" u="sng" dirty="0">
                <a:solidFill>
                  <a:srgbClr val="001320"/>
                </a:solidFill>
                <a:effectLst/>
                <a:highlight>
                  <a:srgbClr val="FFFFFF"/>
                </a:highlight>
                <a:latin typeface="Roboto" panose="02000000000000000000" pitchFamily="2" charset="0"/>
              </a:rPr>
              <a:t>“OMEGA“</a:t>
            </a:r>
            <a:r>
              <a:rPr lang="en-US" sz="2000" b="0" i="0" dirty="0">
                <a:solidFill>
                  <a:srgbClr val="001320"/>
                </a:solidFill>
                <a:effectLst/>
                <a:highlight>
                  <a:srgbClr val="FFFFFF"/>
                </a:highlight>
                <a:latin typeface="Roboto" panose="02000000000000000000" pitchFamily="2" charset="0"/>
              </a:rPr>
              <a:t>, the beginning and the ending, saith the 	Lord, which is, and which was, and which is come, the Almighty.				Dan.2:</a:t>
            </a:r>
            <a:r>
              <a:rPr lang="en-US" sz="2000" b="1" i="0" u="none" strike="noStrike" dirty="0">
                <a:solidFill>
                  <a:srgbClr val="008AE6"/>
                </a:solidFill>
                <a:effectLst/>
                <a:highlight>
                  <a:srgbClr val="FFFFFF"/>
                </a:highlight>
                <a:latin typeface="Roboto" panose="02000000000000000000" pitchFamily="2" charset="0"/>
                <a:hlinkClick r:id="rId6"/>
              </a:rPr>
              <a:t>28</a:t>
            </a:r>
            <a:r>
              <a:rPr lang="en-US" sz="2000" b="0" i="0" dirty="0">
                <a:solidFill>
                  <a:srgbClr val="001320"/>
                </a:solidFill>
                <a:effectLst/>
                <a:highlight>
                  <a:srgbClr val="FFFFFF"/>
                </a:highlight>
                <a:latin typeface="Roboto" panose="02000000000000000000" pitchFamily="2" charset="0"/>
              </a:rPr>
              <a:t>But there is a God in heaven that </a:t>
            </a:r>
            <a:r>
              <a:rPr lang="en-US" sz="2000" b="0" i="0" dirty="0" err="1">
                <a:solidFill>
                  <a:srgbClr val="001320"/>
                </a:solidFill>
                <a:effectLst/>
                <a:highlight>
                  <a:srgbClr val="FFFFFF"/>
                </a:highlight>
                <a:latin typeface="Roboto" panose="02000000000000000000" pitchFamily="2" charset="0"/>
              </a:rPr>
              <a:t>revealeth</a:t>
            </a:r>
            <a:r>
              <a:rPr lang="en-US" sz="2000" b="0" i="0" dirty="0">
                <a:solidFill>
                  <a:srgbClr val="001320"/>
                </a:solidFill>
                <a:effectLst/>
                <a:highlight>
                  <a:srgbClr val="FFFFFF"/>
                </a:highlight>
                <a:latin typeface="Roboto" panose="02000000000000000000" pitchFamily="2" charset="0"/>
              </a:rPr>
              <a:t> secrets, and maketh known to 	the king Nebuchadnezzar what shall be in the latter days. Thy dream, and the 	visions of thy head upon thy bed, are these; </a:t>
            </a:r>
            <a:r>
              <a:rPr lang="en-US" sz="2000" b="1" i="0" u="none" strike="noStrike" dirty="0">
                <a:solidFill>
                  <a:srgbClr val="008AE6"/>
                </a:solidFill>
                <a:effectLst/>
                <a:highlight>
                  <a:srgbClr val="FFFFFF"/>
                </a:highlight>
                <a:latin typeface="Roboto" panose="02000000000000000000" pitchFamily="2" charset="0"/>
                <a:hlinkClick r:id="rId7"/>
              </a:rPr>
              <a:t>29</a:t>
            </a:r>
            <a:r>
              <a:rPr lang="en-US" sz="2000" b="0" i="0" dirty="0">
                <a:solidFill>
                  <a:srgbClr val="001320"/>
                </a:solidFill>
                <a:effectLst/>
                <a:highlight>
                  <a:srgbClr val="FFFFFF"/>
                </a:highlight>
                <a:latin typeface="Roboto" panose="02000000000000000000" pitchFamily="2" charset="0"/>
              </a:rPr>
              <a:t>As for thee, O king, thy thoughts 	came </a:t>
            </a:r>
            <a:r>
              <a:rPr lang="en-US" sz="2000" b="0" i="1" dirty="0">
                <a:solidFill>
                  <a:srgbClr val="001320"/>
                </a:solidFill>
                <a:effectLst/>
                <a:highlight>
                  <a:srgbClr val="FFFFFF"/>
                </a:highlight>
                <a:latin typeface="Roboto" panose="02000000000000000000" pitchFamily="2" charset="0"/>
              </a:rPr>
              <a:t>into thy mind</a:t>
            </a:r>
            <a:r>
              <a:rPr lang="en-US" sz="2000" b="0" i="0" dirty="0">
                <a:solidFill>
                  <a:srgbClr val="001320"/>
                </a:solidFill>
                <a:effectLst/>
                <a:highlight>
                  <a:srgbClr val="FFFFFF"/>
                </a:highlight>
                <a:latin typeface="Roboto" panose="02000000000000000000" pitchFamily="2" charset="0"/>
              </a:rPr>
              <a:t> upon thy bed, what should come to pass hereafter: and he that 	</a:t>
            </a:r>
            <a:r>
              <a:rPr lang="en-US" sz="2000" b="0" i="0" dirty="0" err="1">
                <a:solidFill>
                  <a:srgbClr val="001320"/>
                </a:solidFill>
                <a:effectLst/>
                <a:highlight>
                  <a:srgbClr val="FFFFFF"/>
                </a:highlight>
                <a:latin typeface="Roboto" panose="02000000000000000000" pitchFamily="2" charset="0"/>
              </a:rPr>
              <a:t>revealeth</a:t>
            </a:r>
            <a:r>
              <a:rPr lang="en-US" sz="2000" b="0" i="0" dirty="0">
                <a:solidFill>
                  <a:srgbClr val="001320"/>
                </a:solidFill>
                <a:effectLst/>
                <a:highlight>
                  <a:srgbClr val="FFFFFF"/>
                </a:highlight>
                <a:latin typeface="Roboto" panose="02000000000000000000" pitchFamily="2" charset="0"/>
              </a:rPr>
              <a:t> secrets maketh known to thee what shall come to pass: </a:t>
            </a:r>
            <a:r>
              <a:rPr lang="en-US" sz="2000" b="0" i="0" dirty="0">
                <a:solidFill>
                  <a:srgbClr val="001320"/>
                </a:solidFill>
                <a:effectLst/>
                <a:highlight>
                  <a:srgbClr val="FFFF00"/>
                </a:highlight>
                <a:latin typeface="Roboto" panose="02000000000000000000" pitchFamily="2" charset="0"/>
              </a:rPr>
              <a:t>Pastor Atlas 	adds “Unless you can accept the fact that God knows the future, you are going to 	be at a total loss in attempting to study the Bible. God does know the future!”</a:t>
            </a:r>
          </a:p>
          <a:p>
            <a:r>
              <a:rPr lang="en-US" sz="2000" dirty="0">
                <a:solidFill>
                  <a:srgbClr val="001320"/>
                </a:solidFill>
                <a:highlight>
                  <a:srgbClr val="FFFFFF"/>
                </a:highlight>
                <a:latin typeface="Roboto" panose="02000000000000000000" pitchFamily="2" charset="0"/>
              </a:rPr>
              <a:t>Premise 7: God has a </a:t>
            </a:r>
            <a:r>
              <a:rPr lang="en-US" sz="2000" u="sng" dirty="0">
                <a:solidFill>
                  <a:srgbClr val="001320"/>
                </a:solidFill>
                <a:highlight>
                  <a:srgbClr val="FFFFFF"/>
                </a:highlight>
                <a:latin typeface="Roboto" panose="02000000000000000000" pitchFamily="2" charset="0"/>
              </a:rPr>
              <a:t>“PLAN“!</a:t>
            </a:r>
            <a:r>
              <a:rPr lang="en-US" sz="2000" dirty="0">
                <a:solidFill>
                  <a:srgbClr val="001320"/>
                </a:solidFill>
                <a:highlight>
                  <a:srgbClr val="FFFFFF"/>
                </a:highlight>
                <a:latin typeface="Roboto" panose="02000000000000000000" pitchFamily="2" charset="0"/>
              </a:rPr>
              <a:t> Eph 1:9-11 </a:t>
            </a:r>
            <a:r>
              <a:rPr lang="en-US" sz="2000" dirty="0">
                <a:solidFill>
                  <a:srgbClr val="001320"/>
                </a:solidFill>
                <a:highlight>
                  <a:srgbClr val="FFFF00"/>
                </a:highlight>
                <a:latin typeface="Roboto" panose="02000000000000000000" pitchFamily="2" charset="0"/>
              </a:rPr>
              <a:t>Pastor Atlas says He (God) has here a will! I 	could not find the word plan here in scripture, however these verses and many more 	like them indicate that something would happen in the </a:t>
            </a:r>
            <a:r>
              <a:rPr lang="en-US" sz="2000" u="sng" dirty="0">
                <a:solidFill>
                  <a:srgbClr val="001320"/>
                </a:solidFill>
                <a:highlight>
                  <a:srgbClr val="FFFF00"/>
                </a:highlight>
                <a:latin typeface="Roboto" panose="02000000000000000000" pitchFamily="2" charset="0"/>
              </a:rPr>
              <a:t>“DISPENSATION“ </a:t>
            </a:r>
            <a:r>
              <a:rPr lang="en-US" sz="2000" dirty="0">
                <a:solidFill>
                  <a:srgbClr val="001320"/>
                </a:solidFill>
                <a:highlight>
                  <a:srgbClr val="FFFF00"/>
                </a:highlight>
                <a:latin typeface="Roboto" panose="02000000000000000000" pitchFamily="2" charset="0"/>
              </a:rPr>
              <a:t>of the 	fullness of time.” </a:t>
            </a:r>
            <a:r>
              <a:rPr lang="en-US" sz="2000" dirty="0">
                <a:solidFill>
                  <a:srgbClr val="001320"/>
                </a:solidFill>
                <a:highlight>
                  <a:srgbClr val="FFFFFF"/>
                </a:highlight>
                <a:latin typeface="Roboto" panose="02000000000000000000" pitchFamily="2" charset="0"/>
              </a:rPr>
              <a:t>-Dan. 4:25</a:t>
            </a:r>
            <a:endParaRPr lang="en-US" sz="2000" dirty="0"/>
          </a:p>
        </p:txBody>
      </p:sp>
    </p:spTree>
    <p:extLst>
      <p:ext uri="{BB962C8B-B14F-4D97-AF65-F5344CB8AC3E}">
        <p14:creationId xmlns:p14="http://schemas.microsoft.com/office/powerpoint/2010/main" val="308324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904CD3-61AB-36D3-496A-0FED24B80552}"/>
              </a:ext>
            </a:extLst>
          </p:cNvPr>
          <p:cNvSpPr>
            <a:spLocks noGrp="1"/>
          </p:cNvSpPr>
          <p:nvPr>
            <p:ph idx="1"/>
          </p:nvPr>
        </p:nvSpPr>
        <p:spPr>
          <a:xfrm>
            <a:off x="838200" y="0"/>
            <a:ext cx="10515600" cy="6858000"/>
          </a:xfrm>
        </p:spPr>
        <p:txBody>
          <a:bodyPr>
            <a:normAutofit/>
          </a:bodyPr>
          <a:lstStyle/>
          <a:p>
            <a:r>
              <a:rPr lang="en-US" sz="2000" dirty="0"/>
              <a:t>Premise 8: God’s </a:t>
            </a:r>
            <a:r>
              <a:rPr lang="en-US" sz="2000" u="sng" dirty="0"/>
              <a:t>“PLAN“</a:t>
            </a:r>
            <a:r>
              <a:rPr lang="en-US" sz="2000" dirty="0"/>
              <a:t> is revealed in the Bible. 2 Tim 3:</a:t>
            </a:r>
            <a:r>
              <a:rPr lang="en-US" sz="2000" b="1" i="0" u="none" strike="noStrike" dirty="0">
                <a:solidFill>
                  <a:srgbClr val="008AE6"/>
                </a:solidFill>
                <a:effectLst/>
                <a:highlight>
                  <a:srgbClr val="FFFFFF"/>
                </a:highlight>
                <a:latin typeface="Roboto" panose="02000000000000000000" pitchFamily="2" charset="0"/>
                <a:hlinkClick r:id="rId2"/>
              </a:rPr>
              <a:t>16</a:t>
            </a:r>
            <a:r>
              <a:rPr lang="en-US" sz="2000" u="none" strike="noStrike" dirty="0">
                <a:solidFill>
                  <a:srgbClr val="001320"/>
                </a:solidFill>
                <a:highlight>
                  <a:srgbClr val="FFFFFF"/>
                </a:highlight>
                <a:latin typeface="Roboto" panose="02000000000000000000" pitchFamily="2" charset="0"/>
              </a:rPr>
              <a:t> </a:t>
            </a:r>
            <a:r>
              <a:rPr lang="en-US" sz="2000" u="sng" strike="noStrike" dirty="0">
                <a:solidFill>
                  <a:srgbClr val="001320"/>
                </a:solidFill>
                <a:highlight>
                  <a:srgbClr val="FFFFFF"/>
                </a:highlight>
                <a:latin typeface="Roboto" panose="02000000000000000000" pitchFamily="2" charset="0"/>
              </a:rPr>
              <a:t>“ALL	“</a:t>
            </a:r>
            <a:r>
              <a:rPr lang="en-US" sz="2000" b="0" i="0" dirty="0">
                <a:solidFill>
                  <a:srgbClr val="001320"/>
                </a:solidFill>
                <a:effectLst/>
                <a:highlight>
                  <a:srgbClr val="FFFFFF"/>
                </a:highlight>
                <a:latin typeface="Roboto" panose="02000000000000000000" pitchFamily="2" charset="0"/>
              </a:rPr>
              <a:t> scripture </a:t>
            </a:r>
            <a:r>
              <a:rPr lang="en-US" sz="2000" b="0" i="1" dirty="0">
                <a:solidFill>
                  <a:srgbClr val="001320"/>
                </a:solidFill>
                <a:effectLst/>
                <a:highlight>
                  <a:srgbClr val="FFFFFF"/>
                </a:highlight>
                <a:latin typeface="Roboto" panose="02000000000000000000" pitchFamily="2" charset="0"/>
              </a:rPr>
              <a:t>is</a:t>
            </a:r>
            <a:r>
              <a:rPr lang="en-US" sz="2000" b="0" i="0" dirty="0">
                <a:solidFill>
                  <a:srgbClr val="001320"/>
                </a:solidFill>
                <a:effectLst/>
                <a:highlight>
                  <a:srgbClr val="FFFFFF"/>
                </a:highlight>
                <a:latin typeface="Roboto" panose="02000000000000000000" pitchFamily="2" charset="0"/>
              </a:rPr>
              <a:t> given by 	inspiration of God, and </a:t>
            </a:r>
            <a:r>
              <a:rPr lang="en-US" sz="2000" b="0" i="1" dirty="0">
                <a:solidFill>
                  <a:srgbClr val="001320"/>
                </a:solidFill>
                <a:effectLst/>
                <a:highlight>
                  <a:srgbClr val="FFFFFF"/>
                </a:highlight>
                <a:latin typeface="Roboto" panose="02000000000000000000" pitchFamily="2" charset="0"/>
              </a:rPr>
              <a:t>is</a:t>
            </a:r>
            <a:r>
              <a:rPr lang="en-US" sz="2000" b="0" i="0" dirty="0">
                <a:solidFill>
                  <a:srgbClr val="001320"/>
                </a:solidFill>
                <a:effectLst/>
                <a:highlight>
                  <a:srgbClr val="FFFFFF"/>
                </a:highlight>
                <a:latin typeface="Roboto" panose="02000000000000000000" pitchFamily="2" charset="0"/>
              </a:rPr>
              <a:t> profitable for doctrine, for reproof, for correction, for 	instruction in righteousness: </a:t>
            </a:r>
            <a:r>
              <a:rPr lang="en-US" sz="2000" b="1" i="0" u="none" strike="noStrike" dirty="0">
                <a:solidFill>
                  <a:srgbClr val="008AE6"/>
                </a:solidFill>
                <a:effectLst/>
                <a:highlight>
                  <a:srgbClr val="FFFFFF"/>
                </a:highlight>
                <a:latin typeface="Roboto" panose="02000000000000000000" pitchFamily="2" charset="0"/>
                <a:hlinkClick r:id="rId3"/>
              </a:rPr>
              <a:t>17</a:t>
            </a:r>
            <a:r>
              <a:rPr lang="en-US" sz="2000" b="0" i="0" dirty="0">
                <a:solidFill>
                  <a:srgbClr val="001320"/>
                </a:solidFill>
                <a:effectLst/>
                <a:highlight>
                  <a:srgbClr val="FFFFFF"/>
                </a:highlight>
                <a:latin typeface="Roboto" panose="02000000000000000000" pitchFamily="2" charset="0"/>
              </a:rPr>
              <a:t>That the man of God may be perfect, </a:t>
            </a:r>
            <a:r>
              <a:rPr lang="en-US" sz="2000" b="0" i="0" dirty="0" err="1">
                <a:solidFill>
                  <a:srgbClr val="001320"/>
                </a:solidFill>
                <a:effectLst/>
                <a:highlight>
                  <a:srgbClr val="FFFFFF"/>
                </a:highlight>
                <a:latin typeface="Roboto" panose="02000000000000000000" pitchFamily="2" charset="0"/>
              </a:rPr>
              <a:t>throughly</a:t>
            </a:r>
            <a:r>
              <a:rPr lang="en-US" sz="2000" b="0" i="0" dirty="0">
                <a:solidFill>
                  <a:srgbClr val="001320"/>
                </a:solidFill>
                <a:effectLst/>
                <a:highlight>
                  <a:srgbClr val="FFFFFF"/>
                </a:highlight>
                <a:latin typeface="Roboto" panose="02000000000000000000" pitchFamily="2" charset="0"/>
              </a:rPr>
              <a:t> 	furnished unto all good works.								-2 Tim 2:</a:t>
            </a:r>
            <a:r>
              <a:rPr lang="en-US" sz="2000" b="1" i="0" u="none" strike="noStrike" dirty="0">
                <a:solidFill>
                  <a:srgbClr val="008AE6"/>
                </a:solidFill>
                <a:effectLst/>
                <a:highlight>
                  <a:srgbClr val="FFFFFF"/>
                </a:highlight>
                <a:latin typeface="Roboto" panose="02000000000000000000" pitchFamily="2" charset="0"/>
                <a:hlinkClick r:id="rId4"/>
              </a:rPr>
              <a:t>15</a:t>
            </a:r>
            <a:r>
              <a:rPr lang="en-US" sz="2000" b="0" i="0" dirty="0">
                <a:solidFill>
                  <a:srgbClr val="001320"/>
                </a:solidFill>
                <a:effectLst/>
                <a:highlight>
                  <a:srgbClr val="FFFFFF"/>
                </a:highlight>
                <a:latin typeface="Roboto" panose="02000000000000000000" pitchFamily="2" charset="0"/>
              </a:rPr>
              <a:t>Study to shew thyself approved unto God, a workman that </a:t>
            </a:r>
            <a:r>
              <a:rPr lang="en-US" sz="2000" b="0" i="0" dirty="0" err="1">
                <a:solidFill>
                  <a:srgbClr val="001320"/>
                </a:solidFill>
                <a:effectLst/>
                <a:highlight>
                  <a:srgbClr val="FFFFFF"/>
                </a:highlight>
                <a:latin typeface="Roboto" panose="02000000000000000000" pitchFamily="2" charset="0"/>
              </a:rPr>
              <a:t>needeth</a:t>
            </a:r>
            <a:r>
              <a:rPr lang="en-US" sz="2000" b="0" i="0" dirty="0">
                <a:solidFill>
                  <a:srgbClr val="001320"/>
                </a:solidFill>
                <a:effectLst/>
                <a:highlight>
                  <a:srgbClr val="FFFFFF"/>
                </a:highlight>
                <a:latin typeface="Roboto" panose="02000000000000000000" pitchFamily="2" charset="0"/>
              </a:rPr>
              <a:t> not 	to be ashamed, rightly dividing the word of truth. Pastor Atlas adds</a:t>
            </a:r>
            <a:r>
              <a:rPr lang="en-US" sz="2000" b="0" i="0" dirty="0">
                <a:solidFill>
                  <a:srgbClr val="001320"/>
                </a:solidFill>
                <a:effectLst/>
                <a:highlight>
                  <a:srgbClr val="FFFF00"/>
                </a:highlight>
                <a:latin typeface="Roboto" panose="02000000000000000000" pitchFamily="2" charset="0"/>
              </a:rPr>
              <a:t>” Without our 	personal acceptance of premise 8 we cannot move to premise #9 which is an 	absolute must in our faith.”</a:t>
            </a:r>
            <a:r>
              <a:rPr lang="en-US" sz="2000" b="0" i="0" dirty="0">
                <a:solidFill>
                  <a:srgbClr val="001320"/>
                </a:solidFill>
                <a:effectLst/>
                <a:highlight>
                  <a:srgbClr val="FFFFFF"/>
                </a:highlight>
                <a:latin typeface="Roboto" panose="02000000000000000000" pitchFamily="2" charset="0"/>
              </a:rPr>
              <a:t> (added)</a:t>
            </a:r>
            <a:r>
              <a:rPr lang="en-US" sz="2000" b="1" i="0" u="none" strike="noStrike" dirty="0">
                <a:solidFill>
                  <a:srgbClr val="008AE6"/>
                </a:solidFill>
                <a:effectLst/>
                <a:highlight>
                  <a:srgbClr val="FFFFFF"/>
                </a:highlight>
                <a:latin typeface="Roboto" panose="02000000000000000000" pitchFamily="2" charset="0"/>
                <a:hlinkClick r:id="rId5"/>
              </a:rPr>
              <a:t>16</a:t>
            </a:r>
            <a:r>
              <a:rPr lang="en-US" sz="2000" b="0" i="0" dirty="0">
                <a:solidFill>
                  <a:srgbClr val="001320"/>
                </a:solidFill>
                <a:effectLst/>
                <a:highlight>
                  <a:srgbClr val="FFFFFF"/>
                </a:highlight>
                <a:latin typeface="Roboto" panose="02000000000000000000" pitchFamily="2" charset="0"/>
              </a:rPr>
              <a:t>But shun profane </a:t>
            </a:r>
            <a:r>
              <a:rPr lang="en-US" sz="2000" b="0" i="1" dirty="0">
                <a:solidFill>
                  <a:srgbClr val="001320"/>
                </a:solidFill>
                <a:effectLst/>
                <a:highlight>
                  <a:srgbClr val="FFFFFF"/>
                </a:highlight>
                <a:latin typeface="Roboto" panose="02000000000000000000" pitchFamily="2" charset="0"/>
              </a:rPr>
              <a:t>and</a:t>
            </a:r>
            <a:r>
              <a:rPr lang="en-US" sz="2000" b="0" i="0" dirty="0">
                <a:solidFill>
                  <a:srgbClr val="001320"/>
                </a:solidFill>
                <a:effectLst/>
                <a:highlight>
                  <a:srgbClr val="FFFFFF"/>
                </a:highlight>
                <a:latin typeface="Roboto" panose="02000000000000000000" pitchFamily="2" charset="0"/>
              </a:rPr>
              <a:t> vain babblings: for 	they will increase unto more ungodliness. </a:t>
            </a:r>
            <a:r>
              <a:rPr lang="en-US" sz="2000" b="1" i="0" u="none" strike="noStrike" dirty="0">
                <a:solidFill>
                  <a:srgbClr val="008AE6"/>
                </a:solidFill>
                <a:effectLst/>
                <a:highlight>
                  <a:srgbClr val="FFFFFF"/>
                </a:highlight>
                <a:latin typeface="Roboto" panose="02000000000000000000" pitchFamily="2" charset="0"/>
                <a:hlinkClick r:id="rId6"/>
              </a:rPr>
              <a:t>17</a:t>
            </a:r>
            <a:r>
              <a:rPr lang="en-US" sz="2000" b="0" i="0" dirty="0">
                <a:solidFill>
                  <a:srgbClr val="001320"/>
                </a:solidFill>
                <a:effectLst/>
                <a:highlight>
                  <a:srgbClr val="FFFFFF"/>
                </a:highlight>
                <a:latin typeface="Roboto" panose="02000000000000000000" pitchFamily="2" charset="0"/>
              </a:rPr>
              <a:t>And their word will eat as doth a 	canker: of whom is Hymenaeus and </a:t>
            </a:r>
            <a:r>
              <a:rPr lang="en-US" sz="2000" b="0" i="0" dirty="0" err="1">
                <a:solidFill>
                  <a:srgbClr val="001320"/>
                </a:solidFill>
                <a:effectLst/>
                <a:highlight>
                  <a:srgbClr val="FFFFFF"/>
                </a:highlight>
                <a:latin typeface="Roboto" panose="02000000000000000000" pitchFamily="2" charset="0"/>
              </a:rPr>
              <a:t>Philetus</a:t>
            </a:r>
            <a:r>
              <a:rPr lang="en-US" sz="2000" b="0" i="0" dirty="0">
                <a:solidFill>
                  <a:srgbClr val="001320"/>
                </a:solidFill>
                <a:effectLst/>
                <a:highlight>
                  <a:srgbClr val="FFFFFF"/>
                </a:highlight>
                <a:latin typeface="Roboto" panose="02000000000000000000" pitchFamily="2" charset="0"/>
              </a:rPr>
              <a:t>; </a:t>
            </a:r>
            <a:r>
              <a:rPr lang="en-US" sz="2000" b="1" i="0" u="none" strike="noStrike" dirty="0">
                <a:solidFill>
                  <a:srgbClr val="008AE6"/>
                </a:solidFill>
                <a:effectLst/>
                <a:highlight>
                  <a:srgbClr val="FFFFFF"/>
                </a:highlight>
                <a:latin typeface="Roboto" panose="02000000000000000000" pitchFamily="2" charset="0"/>
                <a:hlinkClick r:id="rId7"/>
              </a:rPr>
              <a:t>18</a:t>
            </a:r>
            <a:r>
              <a:rPr lang="en-US" sz="2000" b="0" i="0" dirty="0">
                <a:solidFill>
                  <a:srgbClr val="001320"/>
                </a:solidFill>
                <a:effectLst/>
                <a:highlight>
                  <a:srgbClr val="FFFFFF"/>
                </a:highlight>
                <a:latin typeface="Roboto" panose="02000000000000000000" pitchFamily="2" charset="0"/>
              </a:rPr>
              <a:t>Who concerning the truth have 	erred, 	saying that the resurrection is past already; and overthrow the faith of 	some. </a:t>
            </a:r>
            <a:r>
              <a:rPr lang="en-US" sz="2000" b="1" i="0" u="none" strike="noStrike" dirty="0">
                <a:solidFill>
                  <a:srgbClr val="008AE6"/>
                </a:solidFill>
                <a:effectLst/>
                <a:highlight>
                  <a:srgbClr val="FFFFFF"/>
                </a:highlight>
                <a:latin typeface="Roboto" panose="02000000000000000000" pitchFamily="2" charset="0"/>
                <a:hlinkClick r:id="rId8"/>
              </a:rPr>
              <a:t>19</a:t>
            </a:r>
            <a:r>
              <a:rPr lang="en-US" sz="2000" b="0" i="0" dirty="0">
                <a:solidFill>
                  <a:srgbClr val="001320"/>
                </a:solidFill>
                <a:effectLst/>
                <a:highlight>
                  <a:srgbClr val="FFFFFF"/>
                </a:highlight>
                <a:latin typeface="Roboto" panose="02000000000000000000" pitchFamily="2" charset="0"/>
              </a:rPr>
              <a:t>Nevertheless the foundation of God </a:t>
            </a:r>
            <a:r>
              <a:rPr lang="en-US" sz="2000" b="0" i="0" dirty="0" err="1">
                <a:solidFill>
                  <a:srgbClr val="001320"/>
                </a:solidFill>
                <a:effectLst/>
                <a:highlight>
                  <a:srgbClr val="FFFFFF"/>
                </a:highlight>
                <a:latin typeface="Roboto" panose="02000000000000000000" pitchFamily="2" charset="0"/>
              </a:rPr>
              <a:t>standeth</a:t>
            </a:r>
            <a:r>
              <a:rPr lang="en-US" sz="2000" b="0" i="0" dirty="0">
                <a:solidFill>
                  <a:srgbClr val="001320"/>
                </a:solidFill>
                <a:effectLst/>
                <a:highlight>
                  <a:srgbClr val="FFFFFF"/>
                </a:highlight>
                <a:latin typeface="Roboto" panose="02000000000000000000" pitchFamily="2" charset="0"/>
              </a:rPr>
              <a:t> sure, having this seal, The 	Lord </a:t>
            </a:r>
            <a:r>
              <a:rPr lang="en-US" sz="2000" b="0" i="0" dirty="0" err="1">
                <a:solidFill>
                  <a:srgbClr val="001320"/>
                </a:solidFill>
                <a:effectLst/>
                <a:highlight>
                  <a:srgbClr val="FFFFFF"/>
                </a:highlight>
                <a:latin typeface="Roboto" panose="02000000000000000000" pitchFamily="2" charset="0"/>
              </a:rPr>
              <a:t>knoweth</a:t>
            </a:r>
            <a:r>
              <a:rPr lang="en-US" sz="2000" b="0" i="0" dirty="0">
                <a:solidFill>
                  <a:srgbClr val="001320"/>
                </a:solidFill>
                <a:effectLst/>
                <a:highlight>
                  <a:srgbClr val="FFFFFF"/>
                </a:highlight>
                <a:latin typeface="Roboto" panose="02000000000000000000" pitchFamily="2" charset="0"/>
              </a:rPr>
              <a:t> them that are his. And, Let every one that </a:t>
            </a:r>
            <a:r>
              <a:rPr lang="en-US" sz="2000" b="0" i="0" dirty="0" err="1">
                <a:solidFill>
                  <a:srgbClr val="001320"/>
                </a:solidFill>
                <a:effectLst/>
                <a:highlight>
                  <a:srgbClr val="FFFFFF"/>
                </a:highlight>
                <a:latin typeface="Roboto" panose="02000000000000000000" pitchFamily="2" charset="0"/>
              </a:rPr>
              <a:t>nameth</a:t>
            </a:r>
            <a:r>
              <a:rPr lang="en-US" sz="2000" b="0" i="0" dirty="0">
                <a:solidFill>
                  <a:srgbClr val="001320"/>
                </a:solidFill>
                <a:effectLst/>
                <a:highlight>
                  <a:srgbClr val="FFFFFF"/>
                </a:highlight>
                <a:latin typeface="Roboto" panose="02000000000000000000" pitchFamily="2" charset="0"/>
              </a:rPr>
              <a:t> the name of Christ 	depart from iniquity.</a:t>
            </a:r>
          </a:p>
          <a:p>
            <a:r>
              <a:rPr lang="en-US" sz="2000" dirty="0">
                <a:solidFill>
                  <a:srgbClr val="001320"/>
                </a:solidFill>
                <a:highlight>
                  <a:srgbClr val="FFFFFF"/>
                </a:highlight>
                <a:latin typeface="Roboto" panose="02000000000000000000" pitchFamily="2" charset="0"/>
              </a:rPr>
              <a:t>Premise 9: The Bible is </a:t>
            </a:r>
            <a:r>
              <a:rPr lang="en-US" sz="2000" u="sng" dirty="0">
                <a:solidFill>
                  <a:srgbClr val="001320"/>
                </a:solidFill>
                <a:highlight>
                  <a:srgbClr val="FFFFFF"/>
                </a:highlight>
                <a:latin typeface="Roboto" panose="02000000000000000000" pitchFamily="2" charset="0"/>
              </a:rPr>
              <a:t>“COMPLETE“. </a:t>
            </a:r>
            <a:r>
              <a:rPr lang="en-US" sz="2000" dirty="0">
                <a:solidFill>
                  <a:srgbClr val="001320"/>
                </a:solidFill>
                <a:highlight>
                  <a:srgbClr val="FFFFFF"/>
                </a:highlight>
                <a:latin typeface="Roboto" panose="02000000000000000000" pitchFamily="2" charset="0"/>
              </a:rPr>
              <a:t> Gal.1:7-9 </a:t>
            </a:r>
            <a:r>
              <a:rPr lang="en-US" sz="2000" b="1" i="0" u="none" strike="noStrike" dirty="0">
                <a:solidFill>
                  <a:srgbClr val="008AE6"/>
                </a:solidFill>
                <a:effectLst/>
                <a:highlight>
                  <a:srgbClr val="FFFFFF"/>
                </a:highlight>
                <a:latin typeface="Roboto" panose="02000000000000000000" pitchFamily="2" charset="0"/>
                <a:hlinkClick r:id="rId9"/>
              </a:rPr>
              <a:t>6</a:t>
            </a:r>
            <a:r>
              <a:rPr lang="en-US" sz="2000" b="0" i="0" dirty="0">
                <a:solidFill>
                  <a:srgbClr val="001320"/>
                </a:solidFill>
                <a:effectLst/>
                <a:highlight>
                  <a:srgbClr val="FFFFFF"/>
                </a:highlight>
                <a:latin typeface="Roboto" panose="02000000000000000000" pitchFamily="2" charset="0"/>
              </a:rPr>
              <a:t>I marvel that ye are so soon removed 	from him that called you into the grace of Christ unto another gospel: </a:t>
            </a:r>
            <a:r>
              <a:rPr lang="en-US" sz="2000" b="1" i="0" u="none" strike="noStrike" dirty="0">
                <a:solidFill>
                  <a:srgbClr val="008AE6"/>
                </a:solidFill>
                <a:effectLst/>
                <a:highlight>
                  <a:srgbClr val="FFFFFF"/>
                </a:highlight>
                <a:latin typeface="Roboto" panose="02000000000000000000" pitchFamily="2" charset="0"/>
                <a:hlinkClick r:id="rId10"/>
              </a:rPr>
              <a:t>7</a:t>
            </a:r>
            <a:r>
              <a:rPr lang="en-US" sz="2000" b="0" i="0" dirty="0">
                <a:solidFill>
                  <a:srgbClr val="001320"/>
                </a:solidFill>
                <a:effectLst/>
                <a:highlight>
                  <a:srgbClr val="FFFFFF"/>
                </a:highlight>
                <a:latin typeface="Roboto" panose="02000000000000000000" pitchFamily="2" charset="0"/>
              </a:rPr>
              <a:t>Which is not 	another; but there be some that trouble you, and would pervert the gospel of 	Christ. </a:t>
            </a:r>
            <a:r>
              <a:rPr lang="en-US" sz="2000" b="1" i="0" u="none" strike="noStrike" dirty="0">
                <a:solidFill>
                  <a:srgbClr val="008AE6"/>
                </a:solidFill>
                <a:effectLst/>
                <a:highlight>
                  <a:srgbClr val="FFFFFF"/>
                </a:highlight>
                <a:latin typeface="Roboto" panose="02000000000000000000" pitchFamily="2" charset="0"/>
                <a:hlinkClick r:id="rId11"/>
              </a:rPr>
              <a:t>8</a:t>
            </a:r>
            <a:r>
              <a:rPr lang="en-US" sz="2000" b="0" i="0" dirty="0">
                <a:solidFill>
                  <a:srgbClr val="001320"/>
                </a:solidFill>
                <a:effectLst/>
                <a:highlight>
                  <a:srgbClr val="FFFFFF"/>
                </a:highlight>
                <a:latin typeface="Roboto" panose="02000000000000000000" pitchFamily="2" charset="0"/>
              </a:rPr>
              <a:t>But though we, or an angel from heaven, preach any other gospel unto you 	than that which we have preached unto you, let him be accursed. </a:t>
            </a:r>
            <a:r>
              <a:rPr lang="en-US" sz="2000" b="1" i="0" u="none" strike="noStrike" dirty="0">
                <a:solidFill>
                  <a:srgbClr val="008AE6"/>
                </a:solidFill>
                <a:effectLst/>
                <a:highlight>
                  <a:srgbClr val="FFFFFF"/>
                </a:highlight>
                <a:latin typeface="Roboto" panose="02000000000000000000" pitchFamily="2" charset="0"/>
                <a:hlinkClick r:id="rId12"/>
              </a:rPr>
              <a:t>9</a:t>
            </a:r>
            <a:r>
              <a:rPr lang="en-US" sz="2000" b="0" i="0" dirty="0">
                <a:solidFill>
                  <a:srgbClr val="001320"/>
                </a:solidFill>
                <a:effectLst/>
                <a:highlight>
                  <a:srgbClr val="FFFFFF"/>
                </a:highlight>
                <a:latin typeface="Roboto" panose="02000000000000000000" pitchFamily="2" charset="0"/>
              </a:rPr>
              <a:t>As we said 	before, so say I now again, If any </a:t>
            </a:r>
            <a:r>
              <a:rPr lang="en-US" sz="2000" b="0" i="1" dirty="0">
                <a:solidFill>
                  <a:srgbClr val="001320"/>
                </a:solidFill>
                <a:effectLst/>
                <a:highlight>
                  <a:srgbClr val="FFFFFF"/>
                </a:highlight>
                <a:latin typeface="Roboto" panose="02000000000000000000" pitchFamily="2" charset="0"/>
              </a:rPr>
              <a:t>man</a:t>
            </a:r>
            <a:r>
              <a:rPr lang="en-US" sz="2000" b="0" i="0" dirty="0">
                <a:solidFill>
                  <a:srgbClr val="001320"/>
                </a:solidFill>
                <a:effectLst/>
                <a:highlight>
                  <a:srgbClr val="FFFFFF"/>
                </a:highlight>
                <a:latin typeface="Roboto" panose="02000000000000000000" pitchFamily="2" charset="0"/>
              </a:rPr>
              <a:t> preach any other gospel unto you than that ye 	have received, let him be accursed. Rev. 22:18-19 </a:t>
            </a:r>
            <a:r>
              <a:rPr lang="en-US" sz="2000" b="0" i="0" dirty="0">
                <a:solidFill>
                  <a:srgbClr val="001320"/>
                </a:solidFill>
                <a:effectLst/>
                <a:highlight>
                  <a:srgbClr val="FFFF00"/>
                </a:highlight>
                <a:latin typeface="Roboto" panose="02000000000000000000" pitchFamily="2" charset="0"/>
              </a:rPr>
              <a:t>Pastor Atlas adds “There are 	those who argue that the above statement (Rev .22:18-19) was made concerning 	the book of Revelation, but this is a statement concerning the entirety of scripture.</a:t>
            </a:r>
          </a:p>
        </p:txBody>
      </p:sp>
    </p:spTree>
    <p:extLst>
      <p:ext uri="{BB962C8B-B14F-4D97-AF65-F5344CB8AC3E}">
        <p14:creationId xmlns:p14="http://schemas.microsoft.com/office/powerpoint/2010/main" val="2726115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AC91D4-1005-2A5F-1E40-E701CD8E024E}"/>
              </a:ext>
            </a:extLst>
          </p:cNvPr>
          <p:cNvSpPr>
            <a:spLocks noGrp="1"/>
          </p:cNvSpPr>
          <p:nvPr>
            <p:ph idx="1"/>
          </p:nvPr>
        </p:nvSpPr>
        <p:spPr>
          <a:xfrm>
            <a:off x="838200" y="0"/>
            <a:ext cx="10515600" cy="6858000"/>
          </a:xfrm>
        </p:spPr>
        <p:txBody>
          <a:bodyPr>
            <a:normAutofit/>
          </a:bodyPr>
          <a:lstStyle/>
          <a:p>
            <a:r>
              <a:rPr lang="en-US" sz="2000" dirty="0"/>
              <a:t>Premise 9 (cont’d): </a:t>
            </a:r>
            <a:r>
              <a:rPr lang="en-US" sz="2000" dirty="0">
                <a:highlight>
                  <a:srgbClr val="FFFF00"/>
                </a:highlight>
              </a:rPr>
              <a:t>May it be clearly understood that we are going to teach prophesy under 	the belief that the Bible is complete and that nothing may be added to it. There may be 	more ways in which God will shed light on it or to it, but the Bible is complete. No book 	can be set alongside the Bible, that could add to it in any way.”</a:t>
            </a:r>
          </a:p>
          <a:p>
            <a:r>
              <a:rPr lang="en-US" sz="2000" dirty="0"/>
              <a:t>Premise 10: The </a:t>
            </a:r>
            <a:r>
              <a:rPr lang="en-US" sz="2000" u="sng" dirty="0"/>
              <a:t>“HOLY SPIRIT“ </a:t>
            </a:r>
            <a:r>
              <a:rPr lang="en-US" sz="2000" dirty="0"/>
              <a:t>wrote the Bible! 2</a:t>
            </a:r>
            <a:r>
              <a:rPr lang="en-US" sz="2000" baseline="30000" dirty="0"/>
              <a:t>nd</a:t>
            </a:r>
            <a:r>
              <a:rPr lang="en-US" sz="2000" dirty="0"/>
              <a:t> pet. 1:16-21 Pastor Atlas adds: 	</a:t>
            </a:r>
            <a:r>
              <a:rPr lang="en-US" sz="2000" dirty="0">
                <a:highlight>
                  <a:srgbClr val="FFFF00"/>
                </a:highlight>
              </a:rPr>
              <a:t>The Holy Spirit Himself is the author of the Bible. In spite of the fact that He used many 	penmen, he is still the author.</a:t>
            </a:r>
          </a:p>
          <a:p>
            <a:r>
              <a:rPr lang="en-US" sz="2000" dirty="0"/>
              <a:t>Premise 11: The Holy Spirit </a:t>
            </a:r>
            <a:r>
              <a:rPr lang="en-US" sz="2000" u="sng" dirty="0"/>
              <a:t>“REVEALS“ </a:t>
            </a:r>
            <a:r>
              <a:rPr lang="en-US" sz="2000" dirty="0"/>
              <a:t>the Bible. </a:t>
            </a:r>
            <a:r>
              <a:rPr lang="en-US" sz="2000" dirty="0">
                <a:highlight>
                  <a:srgbClr val="FFFF00"/>
                </a:highlight>
              </a:rPr>
              <a:t>The Bible cannot be understood unless 	the Holy Spirit, who wrote it, reveals it to us.</a:t>
            </a:r>
            <a:r>
              <a:rPr lang="en-US" sz="2000" dirty="0"/>
              <a:t> 1 Cor 2:9-10,13-14 Pastor also adds </a:t>
            </a:r>
            <a:r>
              <a:rPr lang="en-US" sz="2000" dirty="0">
                <a:highlight>
                  <a:srgbClr val="FFFF00"/>
                </a:highlight>
              </a:rPr>
              <a:t>“If 	you want to know the Bible, get acquainted with the author. Spiritual things are hidden 	from the eyes of those who are not spiritual.” </a:t>
            </a:r>
          </a:p>
          <a:p>
            <a:r>
              <a:rPr lang="en-US" sz="2000" dirty="0"/>
              <a:t>Premise 12: </a:t>
            </a:r>
            <a:r>
              <a:rPr lang="en-US" sz="2000" u="sng" dirty="0"/>
              <a:t>“REVELATION“ </a:t>
            </a:r>
            <a:r>
              <a:rPr lang="en-US" sz="2000" dirty="0"/>
              <a:t>is gradual. Pastor adds: </a:t>
            </a:r>
            <a:r>
              <a:rPr lang="en-US" sz="2000" dirty="0">
                <a:highlight>
                  <a:srgbClr val="FFFF00"/>
                </a:highlight>
              </a:rPr>
              <a:t>I do not mean the book of 	Revelation, I mean revelation! Our understanding of the truths, whether we are 	studying prophesy or anything else, the revelation of it does not come all at once. God 	helps us as we are able to receive it. </a:t>
            </a:r>
            <a:r>
              <a:rPr lang="en-US" sz="2000" dirty="0"/>
              <a:t>Isa. 28:</a:t>
            </a:r>
            <a:r>
              <a:rPr lang="en-US" sz="2000" b="1" i="0" u="none" strike="noStrike" dirty="0">
                <a:solidFill>
                  <a:srgbClr val="008AE6"/>
                </a:solidFill>
                <a:effectLst/>
                <a:highlight>
                  <a:srgbClr val="FFFFFF"/>
                </a:highlight>
                <a:latin typeface="Roboto" panose="02000000000000000000" pitchFamily="2" charset="0"/>
                <a:hlinkClick r:id="rId2"/>
              </a:rPr>
              <a:t>10</a:t>
            </a:r>
            <a:r>
              <a:rPr lang="en-US" sz="2000" b="0" i="0" dirty="0">
                <a:solidFill>
                  <a:srgbClr val="001320"/>
                </a:solidFill>
                <a:effectLst/>
                <a:highlight>
                  <a:srgbClr val="FFFFFF"/>
                </a:highlight>
                <a:latin typeface="Roboto" panose="02000000000000000000" pitchFamily="2" charset="0"/>
              </a:rPr>
              <a:t>For precept </a:t>
            </a:r>
            <a:r>
              <a:rPr lang="en-US" sz="2000" b="0" i="1" dirty="0">
                <a:solidFill>
                  <a:srgbClr val="001320"/>
                </a:solidFill>
                <a:effectLst/>
                <a:highlight>
                  <a:srgbClr val="FFFFFF"/>
                </a:highlight>
                <a:latin typeface="Roboto" panose="02000000000000000000" pitchFamily="2" charset="0"/>
              </a:rPr>
              <a:t>must be</a:t>
            </a:r>
            <a:r>
              <a:rPr lang="en-US" sz="2000" b="0" i="0" dirty="0">
                <a:solidFill>
                  <a:srgbClr val="001320"/>
                </a:solidFill>
                <a:effectLst/>
                <a:highlight>
                  <a:srgbClr val="FFFFFF"/>
                </a:highlight>
                <a:latin typeface="Roboto" panose="02000000000000000000" pitchFamily="2" charset="0"/>
              </a:rPr>
              <a:t> upon precept, 	precept upon precept; line upon line, line upon line; here a little, </a:t>
            </a:r>
            <a:r>
              <a:rPr lang="en-US" sz="2000" b="0" i="1" dirty="0">
                <a:solidFill>
                  <a:srgbClr val="001320"/>
                </a:solidFill>
                <a:effectLst/>
                <a:highlight>
                  <a:srgbClr val="FFFFFF"/>
                </a:highlight>
                <a:latin typeface="Roboto" panose="02000000000000000000" pitchFamily="2" charset="0"/>
              </a:rPr>
              <a:t>and</a:t>
            </a:r>
            <a:r>
              <a:rPr lang="en-US" sz="2000" b="0" i="0" dirty="0">
                <a:solidFill>
                  <a:srgbClr val="001320"/>
                </a:solidFill>
                <a:effectLst/>
                <a:highlight>
                  <a:srgbClr val="FFFFFF"/>
                </a:highlight>
                <a:latin typeface="Roboto" panose="02000000000000000000" pitchFamily="2" charset="0"/>
              </a:rPr>
              <a:t> there a little: 	</a:t>
            </a:r>
            <a:r>
              <a:rPr lang="en-US" sz="2000" b="0" i="0" dirty="0">
                <a:solidFill>
                  <a:srgbClr val="001320"/>
                </a:solidFill>
                <a:effectLst/>
                <a:highlight>
                  <a:srgbClr val="FFFF00"/>
                </a:highlight>
                <a:latin typeface="Roboto" panose="02000000000000000000" pitchFamily="2" charset="0"/>
              </a:rPr>
              <a:t>This is the way God reveals His word. It can’t be understood all at once. </a:t>
            </a:r>
            <a:r>
              <a:rPr lang="en-US" sz="2000" b="0" i="0" dirty="0">
                <a:solidFill>
                  <a:srgbClr val="001320"/>
                </a:solidFill>
                <a:effectLst/>
                <a:highlight>
                  <a:srgbClr val="FFFFFF"/>
                </a:highlight>
                <a:latin typeface="Roboto" panose="02000000000000000000" pitchFamily="2" charset="0"/>
              </a:rPr>
              <a:t>Dan. 	12:</a:t>
            </a:r>
            <a:r>
              <a:rPr lang="en-US" sz="2000" b="1" i="0" u="none" strike="noStrike" dirty="0">
                <a:solidFill>
                  <a:srgbClr val="008AE6"/>
                </a:solidFill>
                <a:effectLst/>
                <a:highlight>
                  <a:srgbClr val="FFFFFF"/>
                </a:highlight>
                <a:latin typeface="Roboto" panose="02000000000000000000" pitchFamily="2" charset="0"/>
                <a:hlinkClick r:id="rId3"/>
              </a:rPr>
              <a:t>4</a:t>
            </a:r>
            <a:r>
              <a:rPr lang="en-US" sz="2000" b="0" i="0" dirty="0">
                <a:solidFill>
                  <a:srgbClr val="001320"/>
                </a:solidFill>
                <a:effectLst/>
                <a:highlight>
                  <a:srgbClr val="FFFFFF"/>
                </a:highlight>
                <a:latin typeface="Roboto" panose="02000000000000000000" pitchFamily="2" charset="0"/>
              </a:rPr>
              <a:t>But thou, O Daniel, shut up the words, and seal the book, </a:t>
            </a:r>
            <a:r>
              <a:rPr lang="en-US" sz="2000" b="0" i="1" dirty="0">
                <a:solidFill>
                  <a:srgbClr val="001320"/>
                </a:solidFill>
                <a:effectLst/>
                <a:highlight>
                  <a:srgbClr val="FFFFFF"/>
                </a:highlight>
                <a:latin typeface="Roboto" panose="02000000000000000000" pitchFamily="2" charset="0"/>
              </a:rPr>
              <a:t>even</a:t>
            </a:r>
            <a:r>
              <a:rPr lang="en-US" sz="2000" b="0" i="0" dirty="0">
                <a:solidFill>
                  <a:srgbClr val="001320"/>
                </a:solidFill>
                <a:effectLst/>
                <a:highlight>
                  <a:srgbClr val="FFFFFF"/>
                </a:highlight>
                <a:latin typeface="Roboto" panose="02000000000000000000" pitchFamily="2" charset="0"/>
              </a:rPr>
              <a:t> to the time of the 	end: many shall run to and </a:t>
            </a:r>
            <a:r>
              <a:rPr lang="en-US" sz="2000" b="0" i="0" dirty="0" err="1">
                <a:solidFill>
                  <a:srgbClr val="001320"/>
                </a:solidFill>
                <a:effectLst/>
                <a:highlight>
                  <a:srgbClr val="FFFFFF"/>
                </a:highlight>
                <a:latin typeface="Roboto" panose="02000000000000000000" pitchFamily="2" charset="0"/>
              </a:rPr>
              <a:t>fro</a:t>
            </a:r>
            <a:r>
              <a:rPr lang="en-US" sz="2000" b="0" i="0" dirty="0">
                <a:solidFill>
                  <a:srgbClr val="001320"/>
                </a:solidFill>
                <a:effectLst/>
                <a:highlight>
                  <a:srgbClr val="FFFFFF"/>
                </a:highlight>
                <a:latin typeface="Roboto" panose="02000000000000000000" pitchFamily="2" charset="0"/>
              </a:rPr>
              <a:t>, and knowledge shall be increased.  </a:t>
            </a:r>
            <a:r>
              <a:rPr lang="en-US" sz="2000" b="1" i="0" u="none" strike="noStrike" dirty="0">
                <a:solidFill>
                  <a:srgbClr val="008AE6"/>
                </a:solidFill>
                <a:effectLst/>
                <a:highlight>
                  <a:srgbClr val="FFFFFF"/>
                </a:highlight>
                <a:latin typeface="Roboto" panose="02000000000000000000" pitchFamily="2" charset="0"/>
                <a:hlinkClick r:id="rId4"/>
              </a:rPr>
              <a:t>9</a:t>
            </a:r>
            <a:r>
              <a:rPr lang="en-US" sz="2000" b="0" i="0" dirty="0">
                <a:solidFill>
                  <a:srgbClr val="001320"/>
                </a:solidFill>
                <a:effectLst/>
                <a:highlight>
                  <a:srgbClr val="FFFFFF"/>
                </a:highlight>
                <a:latin typeface="Roboto" panose="02000000000000000000" pitchFamily="2" charset="0"/>
              </a:rPr>
              <a:t>And he said, Go 	thy way, Daniel: for the words </a:t>
            </a:r>
            <a:r>
              <a:rPr lang="en-US" sz="2000" b="0" i="1" dirty="0">
                <a:solidFill>
                  <a:srgbClr val="001320"/>
                </a:solidFill>
                <a:effectLst/>
                <a:highlight>
                  <a:srgbClr val="FFFFFF"/>
                </a:highlight>
                <a:latin typeface="Roboto" panose="02000000000000000000" pitchFamily="2" charset="0"/>
              </a:rPr>
              <a:t>are</a:t>
            </a:r>
            <a:r>
              <a:rPr lang="en-US" sz="2000" b="0" i="0" dirty="0">
                <a:solidFill>
                  <a:srgbClr val="001320"/>
                </a:solidFill>
                <a:effectLst/>
                <a:highlight>
                  <a:srgbClr val="FFFFFF"/>
                </a:highlight>
                <a:latin typeface="Roboto" panose="02000000000000000000" pitchFamily="2" charset="0"/>
              </a:rPr>
              <a:t> closed up and sealed till the time of the end. 	</a:t>
            </a:r>
            <a:r>
              <a:rPr lang="en-US" sz="2000" b="0" i="0" dirty="0">
                <a:solidFill>
                  <a:srgbClr val="001320"/>
                </a:solidFill>
                <a:effectLst/>
                <a:highlight>
                  <a:srgbClr val="FFFF00"/>
                </a:highlight>
                <a:latin typeface="Roboto" panose="02000000000000000000" pitchFamily="2" charset="0"/>
              </a:rPr>
              <a:t>When the Bible says that knowledge will be increased, it is not speaking of, men 	going to the moon, modern medical science, computer technology, and such. But it 	is rather speaking of the Word of God.</a:t>
            </a:r>
            <a:endParaRPr lang="en-US" sz="2000" dirty="0">
              <a:highlight>
                <a:srgbClr val="FFFF00"/>
              </a:highlight>
            </a:endParaRPr>
          </a:p>
          <a:p>
            <a:endParaRPr lang="en-US" sz="2000" dirty="0"/>
          </a:p>
        </p:txBody>
      </p:sp>
    </p:spTree>
    <p:extLst>
      <p:ext uri="{BB962C8B-B14F-4D97-AF65-F5344CB8AC3E}">
        <p14:creationId xmlns:p14="http://schemas.microsoft.com/office/powerpoint/2010/main" val="2354532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012F8D-7119-6414-E864-B82D1C6ED53A}"/>
              </a:ext>
            </a:extLst>
          </p:cNvPr>
          <p:cNvSpPr>
            <a:spLocks noGrp="1"/>
          </p:cNvSpPr>
          <p:nvPr>
            <p:ph idx="1"/>
          </p:nvPr>
        </p:nvSpPr>
        <p:spPr>
          <a:xfrm>
            <a:off x="838200" y="0"/>
            <a:ext cx="10515600" cy="6858000"/>
          </a:xfrm>
        </p:spPr>
        <p:txBody>
          <a:bodyPr>
            <a:normAutofit/>
          </a:bodyPr>
          <a:lstStyle/>
          <a:p>
            <a:r>
              <a:rPr lang="en-US" sz="2000" dirty="0"/>
              <a:t>Premise 12 (cont’d): </a:t>
            </a:r>
            <a:r>
              <a:rPr lang="en-US" sz="2000" dirty="0">
                <a:highlight>
                  <a:srgbClr val="FFFF00"/>
                </a:highlight>
              </a:rPr>
              <a:t>“As we are approaching the time of the end you just can’t write prophetic 	books fast enough to keep up with the things that God is showing us that we didn’t 	know until we got there.” </a:t>
            </a:r>
            <a:r>
              <a:rPr lang="en-US" sz="2000" dirty="0"/>
              <a:t>John 13:</a:t>
            </a:r>
            <a:r>
              <a:rPr lang="en-US" sz="2000" b="1" i="0" u="none" strike="noStrike" dirty="0">
                <a:solidFill>
                  <a:srgbClr val="008AE6"/>
                </a:solidFill>
                <a:effectLst/>
                <a:highlight>
                  <a:srgbClr val="FFFFFF"/>
                </a:highlight>
                <a:latin typeface="Roboto" panose="02000000000000000000" pitchFamily="2" charset="0"/>
                <a:hlinkClick r:id="rId2"/>
              </a:rPr>
              <a:t>7</a:t>
            </a:r>
            <a:r>
              <a:rPr lang="en-US" sz="2000" b="0" i="0" dirty="0">
                <a:solidFill>
                  <a:srgbClr val="001320"/>
                </a:solidFill>
                <a:effectLst/>
                <a:highlight>
                  <a:srgbClr val="FFFFFF"/>
                </a:highlight>
                <a:latin typeface="Roboto" panose="02000000000000000000" pitchFamily="2" charset="0"/>
              </a:rPr>
              <a:t>Jesus answered and said unto him, What I do 	thou knowest not now; but thou shalt know hereafter.</a:t>
            </a:r>
            <a:r>
              <a:rPr lang="en-US" sz="2000" dirty="0"/>
              <a:t> </a:t>
            </a:r>
            <a:r>
              <a:rPr lang="en-US" sz="2000" dirty="0">
                <a:highlight>
                  <a:srgbClr val="FFFF00"/>
                </a:highlight>
              </a:rPr>
              <a:t>I understand that I pulled this 	verse out of context, but I believe the principle abides the same—ye shall know 	hereafter. None of us understand all now, but God will teach us as we are able to learn.</a:t>
            </a:r>
          </a:p>
          <a:p>
            <a:r>
              <a:rPr lang="en-US" sz="2000" dirty="0"/>
              <a:t>Premise 13: God has not </a:t>
            </a:r>
            <a:r>
              <a:rPr lang="en-US" sz="2000" u="sng" dirty="0"/>
              <a:t>“CHANGED“!</a:t>
            </a:r>
            <a:r>
              <a:rPr lang="en-US" sz="2000" dirty="0"/>
              <a:t> </a:t>
            </a:r>
            <a:r>
              <a:rPr lang="en-US" sz="2000" dirty="0">
                <a:highlight>
                  <a:srgbClr val="FFFF00"/>
                </a:highlight>
              </a:rPr>
              <a:t>I have heard people say when the Bible begins to be discussed, “well that’s the way things were back then.” </a:t>
            </a:r>
            <a:r>
              <a:rPr lang="en-US" sz="2000" dirty="0"/>
              <a:t>Rom. 3:</a:t>
            </a:r>
            <a:r>
              <a:rPr lang="en-US" sz="2000" b="1" i="0" u="none" strike="noStrike" dirty="0">
                <a:solidFill>
                  <a:srgbClr val="008AE6"/>
                </a:solidFill>
                <a:effectLst/>
                <a:highlight>
                  <a:srgbClr val="FFFFFF"/>
                </a:highlight>
                <a:latin typeface="Roboto" panose="02000000000000000000" pitchFamily="2" charset="0"/>
                <a:hlinkClick r:id="rId3"/>
              </a:rPr>
              <a:t>22</a:t>
            </a:r>
            <a:r>
              <a:rPr lang="en-US" sz="2000" b="0" i="0" dirty="0">
                <a:solidFill>
                  <a:srgbClr val="001320"/>
                </a:solidFill>
                <a:effectLst/>
                <a:highlight>
                  <a:srgbClr val="FFFFFF"/>
                </a:highlight>
                <a:latin typeface="Roboto" panose="02000000000000000000" pitchFamily="2" charset="0"/>
              </a:rPr>
              <a:t>Even the righteousness of God </a:t>
            </a:r>
            <a:r>
              <a:rPr lang="en-US" sz="2000" b="0" i="1" dirty="0">
                <a:solidFill>
                  <a:srgbClr val="001320"/>
                </a:solidFill>
                <a:effectLst/>
                <a:highlight>
                  <a:srgbClr val="FFFFFF"/>
                </a:highlight>
                <a:latin typeface="Roboto" panose="02000000000000000000" pitchFamily="2" charset="0"/>
              </a:rPr>
              <a:t>which is</a:t>
            </a:r>
            <a:r>
              <a:rPr lang="en-US" sz="2000" b="0" i="0" dirty="0">
                <a:solidFill>
                  <a:srgbClr val="001320"/>
                </a:solidFill>
                <a:effectLst/>
                <a:highlight>
                  <a:srgbClr val="FFFFFF"/>
                </a:highlight>
                <a:latin typeface="Roboto" panose="02000000000000000000" pitchFamily="2" charset="0"/>
              </a:rPr>
              <a:t> by faith of Jesus Christ unto all and upon all them that believe: for there is no difference:</a:t>
            </a:r>
          </a:p>
          <a:p>
            <a:r>
              <a:rPr lang="en-US" sz="2000" dirty="0">
                <a:solidFill>
                  <a:srgbClr val="001320"/>
                </a:solidFill>
                <a:highlight>
                  <a:srgbClr val="FFFFFF"/>
                </a:highlight>
                <a:latin typeface="Roboto" panose="02000000000000000000" pitchFamily="2" charset="0"/>
              </a:rPr>
              <a:t>Premise 14: All prophecy points to </a:t>
            </a:r>
            <a:r>
              <a:rPr lang="en-US" sz="2000" u="sng" dirty="0">
                <a:solidFill>
                  <a:srgbClr val="001320"/>
                </a:solidFill>
                <a:highlight>
                  <a:srgbClr val="FFFFFF"/>
                </a:highlight>
                <a:latin typeface="Roboto" panose="02000000000000000000" pitchFamily="2" charset="0"/>
              </a:rPr>
              <a:t>“CHRIST“.</a:t>
            </a:r>
            <a:r>
              <a:rPr lang="en-US" sz="2000" dirty="0">
                <a:solidFill>
                  <a:srgbClr val="001320"/>
                </a:solidFill>
                <a:highlight>
                  <a:srgbClr val="FFFFFF"/>
                </a:highlight>
                <a:latin typeface="Roboto" panose="02000000000000000000" pitchFamily="2" charset="0"/>
              </a:rPr>
              <a:t> John 5:39, Rev. 19:10, Rev. 1:1			</a:t>
            </a:r>
            <a:r>
              <a:rPr lang="en-US" sz="2000" dirty="0">
                <a:solidFill>
                  <a:srgbClr val="001320"/>
                </a:solidFill>
                <a:highlight>
                  <a:srgbClr val="FFFF00"/>
                </a:highlight>
                <a:latin typeface="Roboto" panose="02000000000000000000" pitchFamily="2" charset="0"/>
              </a:rPr>
              <a:t>We do not study events for events sake, rather we seek to know him better. This is 	our desire.</a:t>
            </a:r>
            <a:endParaRPr lang="en-US" sz="2000" dirty="0">
              <a:highlight>
                <a:srgbClr val="FFFF00"/>
              </a:highlight>
            </a:endParaRPr>
          </a:p>
          <a:p>
            <a:endParaRPr lang="en-US" sz="2000" dirty="0"/>
          </a:p>
        </p:txBody>
      </p:sp>
    </p:spTree>
    <p:extLst>
      <p:ext uri="{BB962C8B-B14F-4D97-AF65-F5344CB8AC3E}">
        <p14:creationId xmlns:p14="http://schemas.microsoft.com/office/powerpoint/2010/main" val="3763062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D9760-89B1-6739-7FE5-1585B4FAC7BD}"/>
              </a:ext>
            </a:extLst>
          </p:cNvPr>
          <p:cNvSpPr>
            <a:spLocks noGrp="1"/>
          </p:cNvSpPr>
          <p:nvPr>
            <p:ph type="title"/>
          </p:nvPr>
        </p:nvSpPr>
        <p:spPr>
          <a:xfrm>
            <a:off x="838200" y="1"/>
            <a:ext cx="10515600" cy="952106"/>
          </a:xfrm>
        </p:spPr>
        <p:txBody>
          <a:bodyPr/>
          <a:lstStyle/>
          <a:p>
            <a:pPr algn="ctr"/>
            <a:r>
              <a:rPr lang="en-US" dirty="0"/>
              <a:t>Revelation 6/6/24</a:t>
            </a:r>
          </a:p>
        </p:txBody>
      </p:sp>
      <p:sp>
        <p:nvSpPr>
          <p:cNvPr id="3" name="Content Placeholder 2">
            <a:extLst>
              <a:ext uri="{FF2B5EF4-FFF2-40B4-BE49-F238E27FC236}">
                <a16:creationId xmlns:a16="http://schemas.microsoft.com/office/drawing/2014/main" id="{5B240B7C-3DD3-82D7-9DDD-51778D27FFCC}"/>
              </a:ext>
            </a:extLst>
          </p:cNvPr>
          <p:cNvSpPr>
            <a:spLocks noGrp="1"/>
          </p:cNvSpPr>
          <p:nvPr>
            <p:ph idx="1"/>
          </p:nvPr>
        </p:nvSpPr>
        <p:spPr>
          <a:xfrm>
            <a:off x="188536" y="1027522"/>
            <a:ext cx="11830639" cy="5830477"/>
          </a:xfrm>
        </p:spPr>
        <p:txBody>
          <a:bodyPr>
            <a:normAutofit/>
          </a:bodyPr>
          <a:lstStyle/>
          <a:p>
            <a:r>
              <a:rPr lang="en-US" sz="2000" dirty="0"/>
              <a:t>Pastor Atlas: </a:t>
            </a:r>
            <a:r>
              <a:rPr lang="en-US" sz="2000" dirty="0">
                <a:highlight>
                  <a:srgbClr val="FFFF00"/>
                </a:highlight>
              </a:rPr>
              <a:t>“Now that we have considered the premise of “</a:t>
            </a:r>
            <a:r>
              <a:rPr lang="en-US" sz="2000" u="sng" dirty="0">
                <a:highlight>
                  <a:srgbClr val="FFFF00"/>
                </a:highlight>
              </a:rPr>
              <a:t>prophecy“, I</a:t>
            </a:r>
            <a:r>
              <a:rPr lang="en-US" sz="2000" dirty="0">
                <a:highlight>
                  <a:srgbClr val="FFFF00"/>
                </a:highlight>
              </a:rPr>
              <a:t> want to ask and make my best effort to answer the question of what is “</a:t>
            </a:r>
            <a:r>
              <a:rPr lang="en-US" sz="2000" u="sng" dirty="0">
                <a:highlight>
                  <a:srgbClr val="FFFF00"/>
                </a:highlight>
              </a:rPr>
              <a:t>prophecy“?</a:t>
            </a:r>
          </a:p>
          <a:p>
            <a:r>
              <a:rPr lang="en-US" sz="2000" dirty="0"/>
              <a:t>Rev. 1:</a:t>
            </a:r>
            <a:r>
              <a:rPr lang="en-US" sz="2000" b="1" i="0" u="none" strike="noStrike" dirty="0">
                <a:solidFill>
                  <a:srgbClr val="008AE6"/>
                </a:solidFill>
                <a:effectLst/>
                <a:highlight>
                  <a:srgbClr val="FFFFFF"/>
                </a:highlight>
                <a:latin typeface="Roboto" panose="02000000000000000000" pitchFamily="2" charset="0"/>
                <a:hlinkClick r:id="rId2"/>
              </a:rPr>
              <a:t>3</a:t>
            </a:r>
            <a:r>
              <a:rPr lang="en-US" sz="2000" b="0" i="0" dirty="0">
                <a:solidFill>
                  <a:srgbClr val="001320"/>
                </a:solidFill>
                <a:effectLst/>
                <a:highlight>
                  <a:srgbClr val="FFFFFF"/>
                </a:highlight>
                <a:latin typeface="Roboto" panose="02000000000000000000" pitchFamily="2" charset="0"/>
              </a:rPr>
              <a:t>Blessed </a:t>
            </a:r>
            <a:r>
              <a:rPr lang="en-US" sz="2000" b="0" i="1" dirty="0">
                <a:solidFill>
                  <a:srgbClr val="001320"/>
                </a:solidFill>
                <a:effectLst/>
                <a:highlight>
                  <a:srgbClr val="FFFFFF"/>
                </a:highlight>
                <a:latin typeface="Roboto" panose="02000000000000000000" pitchFamily="2" charset="0"/>
              </a:rPr>
              <a:t>is</a:t>
            </a:r>
            <a:r>
              <a:rPr lang="en-US" sz="2000" b="0" i="0" dirty="0">
                <a:solidFill>
                  <a:srgbClr val="001320"/>
                </a:solidFill>
                <a:effectLst/>
                <a:highlight>
                  <a:srgbClr val="FFFFFF"/>
                </a:highlight>
                <a:latin typeface="Roboto" panose="02000000000000000000" pitchFamily="2" charset="0"/>
              </a:rPr>
              <a:t> he that </a:t>
            </a:r>
            <a:r>
              <a:rPr lang="en-US" sz="2000" b="0" i="0" dirty="0" err="1">
                <a:solidFill>
                  <a:srgbClr val="001320"/>
                </a:solidFill>
                <a:effectLst/>
                <a:highlight>
                  <a:srgbClr val="FFFFFF"/>
                </a:highlight>
                <a:latin typeface="Roboto" panose="02000000000000000000" pitchFamily="2" charset="0"/>
              </a:rPr>
              <a:t>readeth</a:t>
            </a:r>
            <a:r>
              <a:rPr lang="en-US" sz="2000" b="0" i="0" dirty="0">
                <a:solidFill>
                  <a:srgbClr val="001320"/>
                </a:solidFill>
                <a:effectLst/>
                <a:highlight>
                  <a:srgbClr val="FFFFFF"/>
                </a:highlight>
                <a:latin typeface="Roboto" panose="02000000000000000000" pitchFamily="2" charset="0"/>
              </a:rPr>
              <a:t>, and they that hear the words of this prophecy, and keep those things which are written therein: for the “</a:t>
            </a:r>
            <a:r>
              <a:rPr lang="en-US" sz="2000" b="0" i="0" u="sng" dirty="0">
                <a:solidFill>
                  <a:srgbClr val="001320"/>
                </a:solidFill>
                <a:effectLst/>
                <a:highlight>
                  <a:srgbClr val="FFFFFF"/>
                </a:highlight>
                <a:latin typeface="Roboto" panose="02000000000000000000" pitchFamily="2" charset="0"/>
              </a:rPr>
              <a:t>time“</a:t>
            </a:r>
            <a:r>
              <a:rPr lang="en-US" sz="2000" b="0" i="0" dirty="0">
                <a:solidFill>
                  <a:srgbClr val="001320"/>
                </a:solidFill>
                <a:effectLst/>
                <a:highlight>
                  <a:srgbClr val="FFFFFF"/>
                </a:highlight>
                <a:latin typeface="Roboto" panose="02000000000000000000" pitchFamily="2" charset="0"/>
              </a:rPr>
              <a:t> </a:t>
            </a:r>
            <a:r>
              <a:rPr lang="en-US" sz="2000" b="0" i="1" dirty="0">
                <a:solidFill>
                  <a:srgbClr val="001320"/>
                </a:solidFill>
                <a:effectLst/>
                <a:highlight>
                  <a:srgbClr val="FFFFFF"/>
                </a:highlight>
                <a:latin typeface="Roboto" panose="02000000000000000000" pitchFamily="2" charset="0"/>
              </a:rPr>
              <a:t>is</a:t>
            </a:r>
            <a:r>
              <a:rPr lang="en-US" sz="2000" b="0" i="0" dirty="0">
                <a:solidFill>
                  <a:srgbClr val="001320"/>
                </a:solidFill>
                <a:effectLst/>
                <a:highlight>
                  <a:srgbClr val="FFFFFF"/>
                </a:highlight>
                <a:latin typeface="Roboto" panose="02000000000000000000" pitchFamily="2" charset="0"/>
              </a:rPr>
              <a:t> at hand. </a:t>
            </a:r>
            <a:r>
              <a:rPr lang="en-US" sz="2000" b="0" i="0" dirty="0">
                <a:solidFill>
                  <a:srgbClr val="001320"/>
                </a:solidFill>
                <a:effectLst/>
                <a:highlight>
                  <a:srgbClr val="FFFF00"/>
                </a:highlight>
                <a:latin typeface="Roboto" panose="02000000000000000000" pitchFamily="2" charset="0"/>
              </a:rPr>
              <a:t>Our springboard text is Rev.</a:t>
            </a:r>
            <a:r>
              <a:rPr lang="en-US" sz="2000" b="0" i="0" dirty="0">
                <a:solidFill>
                  <a:srgbClr val="001320"/>
                </a:solidFill>
                <a:effectLst/>
                <a:highlight>
                  <a:srgbClr val="FFFFFF"/>
                </a:highlight>
                <a:latin typeface="Roboto" panose="02000000000000000000" pitchFamily="2" charset="0"/>
              </a:rPr>
              <a:t>19:</a:t>
            </a:r>
            <a:r>
              <a:rPr lang="en-US" sz="2000" b="1" i="0" u="none" strike="noStrike" dirty="0">
                <a:solidFill>
                  <a:srgbClr val="008AE6"/>
                </a:solidFill>
                <a:effectLst/>
                <a:highlight>
                  <a:srgbClr val="FFFFFF"/>
                </a:highlight>
                <a:latin typeface="Roboto" panose="02000000000000000000" pitchFamily="2" charset="0"/>
                <a:hlinkClick r:id="rId3"/>
              </a:rPr>
              <a:t> 10</a:t>
            </a:r>
            <a:r>
              <a:rPr lang="en-US" sz="2000" b="0" i="0" dirty="0">
                <a:solidFill>
                  <a:srgbClr val="001320"/>
                </a:solidFill>
                <a:effectLst/>
                <a:highlight>
                  <a:srgbClr val="FFFFFF"/>
                </a:highlight>
                <a:latin typeface="Roboto" panose="02000000000000000000" pitchFamily="2" charset="0"/>
              </a:rPr>
              <a:t>And I fell at his feet to worship him. And he said unto me, See </a:t>
            </a:r>
            <a:r>
              <a:rPr lang="en-US" sz="2000" b="0" i="1" dirty="0">
                <a:solidFill>
                  <a:srgbClr val="001320"/>
                </a:solidFill>
                <a:effectLst/>
                <a:highlight>
                  <a:srgbClr val="FFFFFF"/>
                </a:highlight>
                <a:latin typeface="Roboto" panose="02000000000000000000" pitchFamily="2" charset="0"/>
              </a:rPr>
              <a:t>thou do it</a:t>
            </a:r>
            <a:r>
              <a:rPr lang="en-US" sz="2000" b="0" i="0" dirty="0">
                <a:solidFill>
                  <a:srgbClr val="001320"/>
                </a:solidFill>
                <a:effectLst/>
                <a:highlight>
                  <a:srgbClr val="FFFFFF"/>
                </a:highlight>
                <a:latin typeface="Roboto" panose="02000000000000000000" pitchFamily="2" charset="0"/>
              </a:rPr>
              <a:t> not: I am thy </a:t>
            </a:r>
            <a:r>
              <a:rPr lang="en-US" sz="2000" b="0" i="0" u="sng" dirty="0">
                <a:solidFill>
                  <a:srgbClr val="001320"/>
                </a:solidFill>
                <a:effectLst/>
                <a:highlight>
                  <a:srgbClr val="FFFFFF"/>
                </a:highlight>
                <a:latin typeface="Roboto" panose="02000000000000000000" pitchFamily="2" charset="0"/>
              </a:rPr>
              <a:t>“fellow servant“,</a:t>
            </a:r>
            <a:r>
              <a:rPr lang="en-US" sz="2000" b="0" i="0" dirty="0">
                <a:solidFill>
                  <a:srgbClr val="001320"/>
                </a:solidFill>
                <a:effectLst/>
                <a:highlight>
                  <a:srgbClr val="FFFFFF"/>
                </a:highlight>
                <a:latin typeface="Roboto" panose="02000000000000000000" pitchFamily="2" charset="0"/>
              </a:rPr>
              <a:t> and of thy brethren that have the testimony of Jesus: worship God: for the testimony of Jesus is the spirit of </a:t>
            </a:r>
            <a:r>
              <a:rPr lang="en-US" sz="2000" b="0" i="0" u="sng" dirty="0">
                <a:solidFill>
                  <a:srgbClr val="001320"/>
                </a:solidFill>
                <a:effectLst/>
                <a:highlight>
                  <a:srgbClr val="FFFFFF"/>
                </a:highlight>
                <a:latin typeface="Roboto" panose="02000000000000000000" pitchFamily="2" charset="0"/>
              </a:rPr>
              <a:t>“prophecy“</a:t>
            </a:r>
            <a:r>
              <a:rPr lang="en-US" sz="2000" b="0" i="0" dirty="0">
                <a:solidFill>
                  <a:srgbClr val="001320"/>
                </a:solidFill>
                <a:effectLst/>
                <a:highlight>
                  <a:srgbClr val="FFFFFF"/>
                </a:highlight>
                <a:latin typeface="Roboto" panose="02000000000000000000" pitchFamily="2" charset="0"/>
              </a:rPr>
              <a:t>. </a:t>
            </a:r>
            <a:r>
              <a:rPr lang="en-US" sz="2000" b="0" i="0" dirty="0">
                <a:solidFill>
                  <a:srgbClr val="001320"/>
                </a:solidFill>
                <a:effectLst/>
                <a:highlight>
                  <a:srgbClr val="FFFF00"/>
                </a:highlight>
                <a:latin typeface="Roboto" panose="02000000000000000000" pitchFamily="2" charset="0"/>
              </a:rPr>
              <a:t>Bound up in this verse is the “</a:t>
            </a:r>
            <a:r>
              <a:rPr lang="en-US" sz="2000" b="0" i="0" u="sng" dirty="0">
                <a:solidFill>
                  <a:srgbClr val="001320"/>
                </a:solidFill>
                <a:effectLst/>
                <a:highlight>
                  <a:srgbClr val="FFFF00"/>
                </a:highlight>
                <a:latin typeface="Roboto" panose="02000000000000000000" pitchFamily="2" charset="0"/>
              </a:rPr>
              <a:t>theme“ </a:t>
            </a:r>
            <a:r>
              <a:rPr lang="en-US" sz="2000" b="0" i="0" dirty="0">
                <a:solidFill>
                  <a:srgbClr val="001320"/>
                </a:solidFill>
                <a:effectLst/>
                <a:highlight>
                  <a:srgbClr val="FFFF00"/>
                </a:highlight>
                <a:latin typeface="Roboto" panose="02000000000000000000" pitchFamily="2" charset="0"/>
              </a:rPr>
              <a:t>of prophetic “</a:t>
            </a:r>
            <a:r>
              <a:rPr lang="en-US" sz="2000" b="0" i="0" u="sng" dirty="0">
                <a:solidFill>
                  <a:srgbClr val="001320"/>
                </a:solidFill>
                <a:effectLst/>
                <a:highlight>
                  <a:srgbClr val="FFFF00"/>
                </a:highlight>
                <a:latin typeface="Roboto" panose="02000000000000000000" pitchFamily="2" charset="0"/>
              </a:rPr>
              <a:t>	teaching“ </a:t>
            </a:r>
            <a:r>
              <a:rPr lang="en-US" sz="2000" b="0" i="0" dirty="0">
                <a:solidFill>
                  <a:srgbClr val="001320"/>
                </a:solidFill>
                <a:effectLst/>
                <a:highlight>
                  <a:srgbClr val="FFFF00"/>
                </a:highlight>
                <a:latin typeface="Roboto" panose="02000000000000000000" pitchFamily="2" charset="0"/>
              </a:rPr>
              <a:t>and “</a:t>
            </a:r>
            <a:r>
              <a:rPr lang="en-US" sz="2000" b="0" i="0" u="sng" dirty="0">
                <a:solidFill>
                  <a:srgbClr val="001320"/>
                </a:solidFill>
                <a:effectLst/>
                <a:highlight>
                  <a:srgbClr val="FFFF00"/>
                </a:highlight>
                <a:latin typeface="Roboto" panose="02000000000000000000" pitchFamily="2" charset="0"/>
              </a:rPr>
              <a:t>revelation“. </a:t>
            </a:r>
            <a:r>
              <a:rPr lang="en-US" sz="2000" b="0" i="0" dirty="0">
                <a:solidFill>
                  <a:srgbClr val="001320"/>
                </a:solidFill>
                <a:effectLst/>
                <a:highlight>
                  <a:srgbClr val="FFFF00"/>
                </a:highlight>
                <a:latin typeface="Roboto" panose="02000000000000000000" pitchFamily="2" charset="0"/>
              </a:rPr>
              <a:t>Pastor Atlas states “John was on </a:t>
            </a:r>
            <a:r>
              <a:rPr lang="en-US" sz="2000" dirty="0">
                <a:solidFill>
                  <a:srgbClr val="001320"/>
                </a:solidFill>
                <a:highlight>
                  <a:srgbClr val="FFFF00"/>
                </a:highlight>
                <a:latin typeface="Roboto" panose="02000000000000000000" pitchFamily="2" charset="0"/>
              </a:rPr>
              <a:t>P</a:t>
            </a:r>
            <a:r>
              <a:rPr lang="en-US" sz="2000" b="0" i="0" dirty="0">
                <a:solidFill>
                  <a:srgbClr val="001320"/>
                </a:solidFill>
                <a:effectLst/>
                <a:highlight>
                  <a:srgbClr val="FFFF00"/>
                </a:highlight>
                <a:latin typeface="Roboto" panose="02000000000000000000" pitchFamily="2" charset="0"/>
              </a:rPr>
              <a:t>atmos and had seen the Lord in Revelation chapter 1. He had fallen at the Lord’s feet as dead and the Lord had touched him and brought him to his feet and began to show him things which would be hereafter. After he had seen the events of many chapters, he had seen some things from heaven and some things from earth. It was a miracle all the way! And now, there comes another “</a:t>
            </a:r>
            <a:r>
              <a:rPr lang="en-US" sz="2000" b="0" i="0" u="sng" dirty="0">
                <a:solidFill>
                  <a:srgbClr val="001320"/>
                </a:solidFill>
                <a:effectLst/>
                <a:highlight>
                  <a:srgbClr val="FFFF00"/>
                </a:highlight>
                <a:latin typeface="Roboto" panose="02000000000000000000" pitchFamily="2" charset="0"/>
              </a:rPr>
              <a:t>word“ </a:t>
            </a:r>
            <a:r>
              <a:rPr lang="en-US" sz="2000" b="0" i="0" dirty="0">
                <a:solidFill>
                  <a:srgbClr val="001320"/>
                </a:solidFill>
                <a:effectLst/>
                <a:highlight>
                  <a:srgbClr val="FFFF00"/>
                </a:highlight>
                <a:latin typeface="Roboto" panose="02000000000000000000" pitchFamily="2" charset="0"/>
              </a:rPr>
              <a:t>from God. </a:t>
            </a:r>
            <a:r>
              <a:rPr lang="en-US" sz="2000" b="0" i="0" dirty="0">
                <a:solidFill>
                  <a:srgbClr val="001320"/>
                </a:solidFill>
                <a:effectLst/>
                <a:highlight>
                  <a:srgbClr val="FFFFFF"/>
                </a:highlight>
                <a:latin typeface="Roboto" panose="02000000000000000000" pitchFamily="2" charset="0"/>
              </a:rPr>
              <a:t>“</a:t>
            </a:r>
            <a:r>
              <a:rPr lang="en-US" sz="2000" dirty="0">
                <a:solidFill>
                  <a:srgbClr val="001320"/>
                </a:solidFill>
                <a:highlight>
                  <a:srgbClr val="FFFFFF"/>
                </a:highlight>
                <a:latin typeface="Roboto" panose="02000000000000000000" pitchFamily="2" charset="0"/>
              </a:rPr>
              <a:t>And I fell at his feet to worship Him”, </a:t>
            </a:r>
            <a:r>
              <a:rPr lang="en-US" sz="2000" dirty="0">
                <a:solidFill>
                  <a:srgbClr val="001320"/>
                </a:solidFill>
                <a:highlight>
                  <a:srgbClr val="FFFF00"/>
                </a:highlight>
                <a:latin typeface="Roboto" panose="02000000000000000000" pitchFamily="2" charset="0"/>
              </a:rPr>
              <a:t>but this is not the Lord who is speaking now! This, pastor Atlas says, is an angel or a man of God! </a:t>
            </a:r>
            <a:r>
              <a:rPr lang="en-US" sz="2000" dirty="0">
                <a:solidFill>
                  <a:srgbClr val="001320"/>
                </a:solidFill>
                <a:highlight>
                  <a:srgbClr val="FFFFFF"/>
                </a:highlight>
                <a:latin typeface="Roboto" panose="02000000000000000000" pitchFamily="2" charset="0"/>
              </a:rPr>
              <a:t>“And he said unto to me “see thou do it not! I am thou fellow servant and of thy brethren that have the testimony of Jesus.: worship God, for the testimony of Jesus is the spirit of “</a:t>
            </a:r>
            <a:r>
              <a:rPr lang="en-US" sz="2000" u="sng" dirty="0">
                <a:solidFill>
                  <a:srgbClr val="001320"/>
                </a:solidFill>
                <a:highlight>
                  <a:srgbClr val="FFFFFF"/>
                </a:highlight>
                <a:latin typeface="Roboto" panose="02000000000000000000" pitchFamily="2" charset="0"/>
              </a:rPr>
              <a:t>prophecy“. </a:t>
            </a:r>
          </a:p>
          <a:p>
            <a:r>
              <a:rPr lang="en-US" sz="2000" dirty="0">
                <a:solidFill>
                  <a:srgbClr val="001320"/>
                </a:solidFill>
                <a:highlight>
                  <a:srgbClr val="FFFF00"/>
                </a:highlight>
                <a:latin typeface="Roboto" panose="02000000000000000000" pitchFamily="2" charset="0"/>
              </a:rPr>
              <a:t>What is prophecy? This word, Pastor Atlas says, brings all sorts of connotations to mind/ Do you think about… beasts with seven heads or ten horns? Or Dragons, Lions, or </a:t>
            </a:r>
            <a:r>
              <a:rPr lang="en-US" sz="2000" dirty="0" err="1">
                <a:solidFill>
                  <a:srgbClr val="001320"/>
                </a:solidFill>
                <a:highlight>
                  <a:srgbClr val="FFFF00"/>
                </a:highlight>
                <a:latin typeface="Roboto" panose="02000000000000000000" pitchFamily="2" charset="0"/>
              </a:rPr>
              <a:t>Seraphims</a:t>
            </a:r>
            <a:r>
              <a:rPr lang="en-US" sz="2000" dirty="0">
                <a:solidFill>
                  <a:srgbClr val="001320"/>
                </a:solidFill>
                <a:highlight>
                  <a:srgbClr val="FFFF00"/>
                </a:highlight>
                <a:latin typeface="Roboto" panose="02000000000000000000" pitchFamily="2" charset="0"/>
              </a:rPr>
              <a:t>? Is prophecy merely apocalyptic literature and unveiling of future events?</a:t>
            </a:r>
            <a:endParaRPr lang="en-US" sz="2000" dirty="0">
              <a:highlight>
                <a:srgbClr val="FFFF00"/>
              </a:highlight>
            </a:endParaRPr>
          </a:p>
        </p:txBody>
      </p:sp>
    </p:spTree>
    <p:extLst>
      <p:ext uri="{BB962C8B-B14F-4D97-AF65-F5344CB8AC3E}">
        <p14:creationId xmlns:p14="http://schemas.microsoft.com/office/powerpoint/2010/main" val="2304705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1FD55E-BFF5-A7C5-1976-D8EA568621EB}"/>
              </a:ext>
            </a:extLst>
          </p:cNvPr>
          <p:cNvSpPr>
            <a:spLocks noGrp="1"/>
          </p:cNvSpPr>
          <p:nvPr>
            <p:ph idx="1"/>
          </p:nvPr>
        </p:nvSpPr>
        <p:spPr>
          <a:xfrm>
            <a:off x="131975" y="84841"/>
            <a:ext cx="11915481" cy="6683604"/>
          </a:xfrm>
        </p:spPr>
        <p:txBody>
          <a:bodyPr>
            <a:noAutofit/>
          </a:bodyPr>
          <a:lstStyle/>
          <a:p>
            <a:r>
              <a:rPr lang="en-US" sz="2000" dirty="0">
                <a:highlight>
                  <a:srgbClr val="FFFF00"/>
                </a:highlight>
              </a:rPr>
              <a:t>I (Pastor Atlas) believe that “</a:t>
            </a:r>
            <a:r>
              <a:rPr lang="en-US" sz="2000" u="sng" dirty="0">
                <a:highlight>
                  <a:srgbClr val="FFFF00"/>
                </a:highlight>
              </a:rPr>
              <a:t>prophecy“</a:t>
            </a:r>
            <a:r>
              <a:rPr lang="en-US" sz="2000" dirty="0">
                <a:highlight>
                  <a:srgbClr val="FFFF00"/>
                </a:highlight>
              </a:rPr>
              <a:t> is for the purpose of seeing the plan that is hidden in scripture and is revealed to God’s people. Prophecy is from the Greek words “Pro” (means in behalf of or for) and “Pa-me” (to speak). Prophecy is speaking on behalf of. Prophecy is the ‘case for “</a:t>
            </a:r>
            <a:r>
              <a:rPr lang="en-US" sz="2000" u="sng" dirty="0">
                <a:highlight>
                  <a:srgbClr val="FFFF00"/>
                </a:highlight>
              </a:rPr>
              <a:t>God“!</a:t>
            </a:r>
            <a:r>
              <a:rPr lang="en-US" sz="2000" dirty="0">
                <a:highlight>
                  <a:srgbClr val="FFFF00"/>
                </a:highlight>
              </a:rPr>
              <a:t> There is no place in Scripture that you can turn to that has a chronological, clear cut, precise outline of future events like 1-2-3-4.</a:t>
            </a:r>
            <a:r>
              <a:rPr lang="en-US" sz="2000" dirty="0"/>
              <a:t> 2 Tim</a:t>
            </a:r>
            <a:r>
              <a:rPr lang="en-US" sz="2000" b="0" i="0" dirty="0">
                <a:solidFill>
                  <a:srgbClr val="001320"/>
                </a:solidFill>
                <a:effectLst/>
                <a:highlight>
                  <a:srgbClr val="FFFFFF"/>
                </a:highlight>
                <a:latin typeface="Roboto" panose="02000000000000000000" pitchFamily="2" charset="0"/>
              </a:rPr>
              <a:t> </a:t>
            </a:r>
            <a:r>
              <a:rPr lang="en-US" sz="2000" b="1" i="0" u="none" strike="noStrike" dirty="0">
                <a:solidFill>
                  <a:srgbClr val="008AE6"/>
                </a:solidFill>
                <a:effectLst/>
                <a:highlight>
                  <a:srgbClr val="FFFFFF"/>
                </a:highlight>
                <a:latin typeface="Roboto" panose="02000000000000000000" pitchFamily="2" charset="0"/>
                <a:hlinkClick r:id="rId2"/>
              </a:rPr>
              <a:t>15</a:t>
            </a:r>
            <a:r>
              <a:rPr lang="en-US" sz="2000" b="0" i="0" dirty="0">
                <a:solidFill>
                  <a:srgbClr val="001320"/>
                </a:solidFill>
                <a:effectLst/>
                <a:highlight>
                  <a:srgbClr val="FFFFFF"/>
                </a:highlight>
                <a:latin typeface="Roboto" panose="02000000000000000000" pitchFamily="2" charset="0"/>
              </a:rPr>
              <a:t>Study to shew thyself approved unto God, a workman that </a:t>
            </a:r>
            <a:r>
              <a:rPr lang="en-US" sz="2000" b="0" i="0" dirty="0" err="1">
                <a:solidFill>
                  <a:srgbClr val="001320"/>
                </a:solidFill>
                <a:effectLst/>
                <a:highlight>
                  <a:srgbClr val="FFFFFF"/>
                </a:highlight>
                <a:latin typeface="Roboto" panose="02000000000000000000" pitchFamily="2" charset="0"/>
              </a:rPr>
              <a:t>needeth</a:t>
            </a:r>
            <a:r>
              <a:rPr lang="en-US" sz="2000" b="0" i="0" dirty="0">
                <a:solidFill>
                  <a:srgbClr val="001320"/>
                </a:solidFill>
                <a:effectLst/>
                <a:highlight>
                  <a:srgbClr val="FFFFFF"/>
                </a:highlight>
                <a:latin typeface="Roboto" panose="02000000000000000000" pitchFamily="2" charset="0"/>
              </a:rPr>
              <a:t> not to be ashamed, rightly dividing the word of truth</a:t>
            </a:r>
            <a:r>
              <a:rPr lang="en-US" sz="2000" b="0" i="0" dirty="0">
                <a:solidFill>
                  <a:srgbClr val="001320"/>
                </a:solidFill>
                <a:effectLst/>
                <a:highlight>
                  <a:srgbClr val="FFFF00"/>
                </a:highlight>
                <a:latin typeface="Roboto" panose="02000000000000000000" pitchFamily="2" charset="0"/>
              </a:rPr>
              <a:t>. Therefore, Pastor Atlas says, there is a possibility of wrongfully dividing the word of truth.</a:t>
            </a:r>
            <a:r>
              <a:rPr lang="en-US" sz="2000" b="0" i="0" dirty="0">
                <a:solidFill>
                  <a:srgbClr val="001320"/>
                </a:solidFill>
                <a:effectLst/>
                <a:highlight>
                  <a:srgbClr val="FFFFFF"/>
                </a:highlight>
                <a:latin typeface="Roboto" panose="02000000000000000000" pitchFamily="2" charset="0"/>
              </a:rPr>
              <a:t> (share illustration) </a:t>
            </a:r>
            <a:r>
              <a:rPr lang="en-US" sz="2000" b="0" i="0" dirty="0">
                <a:solidFill>
                  <a:srgbClr val="001320"/>
                </a:solidFill>
                <a:effectLst/>
                <a:highlight>
                  <a:srgbClr val="FFFF00"/>
                </a:highlight>
                <a:latin typeface="Roboto" panose="02000000000000000000" pitchFamily="2" charset="0"/>
              </a:rPr>
              <a:t>For example: Eph 3:3 where the Apostle spoke of “the mystery of the Revelation”, which God has hid in times past but now has been made known. When we refer to the word mystery, we are not saying that it is “</a:t>
            </a:r>
            <a:r>
              <a:rPr lang="en-US" sz="2000" b="0" i="0" u="sng" dirty="0">
                <a:solidFill>
                  <a:srgbClr val="001320"/>
                </a:solidFill>
                <a:effectLst/>
                <a:highlight>
                  <a:srgbClr val="FFFF00"/>
                </a:highlight>
                <a:latin typeface="Roboto" panose="02000000000000000000" pitchFamily="2" charset="0"/>
              </a:rPr>
              <a:t>unknowable“. </a:t>
            </a:r>
            <a:r>
              <a:rPr lang="en-US" sz="2000" b="0" i="0" dirty="0">
                <a:solidFill>
                  <a:srgbClr val="001320"/>
                </a:solidFill>
                <a:effectLst/>
                <a:highlight>
                  <a:srgbClr val="FFFFFF"/>
                </a:highlight>
                <a:latin typeface="Roboto" panose="02000000000000000000" pitchFamily="2" charset="0"/>
              </a:rPr>
              <a:t>Eph 3:</a:t>
            </a:r>
            <a:r>
              <a:rPr lang="en-US" sz="2000" b="1" i="0" u="none" strike="noStrike" dirty="0">
                <a:solidFill>
                  <a:srgbClr val="008AE6"/>
                </a:solidFill>
                <a:effectLst/>
                <a:highlight>
                  <a:srgbClr val="FFFFFF"/>
                </a:highlight>
                <a:latin typeface="Roboto" panose="02000000000000000000" pitchFamily="2" charset="0"/>
                <a:hlinkClick r:id="rId3"/>
              </a:rPr>
              <a:t> 1</a:t>
            </a:r>
            <a:r>
              <a:rPr lang="en-US" sz="2000" b="0" i="0" dirty="0">
                <a:solidFill>
                  <a:srgbClr val="001320"/>
                </a:solidFill>
                <a:effectLst/>
                <a:highlight>
                  <a:srgbClr val="FFFFFF"/>
                </a:highlight>
                <a:latin typeface="Roboto" panose="02000000000000000000" pitchFamily="2" charset="0"/>
              </a:rPr>
              <a:t>For this cause I Paul, the prisoner of Jesus Christ for you Gentiles, </a:t>
            </a:r>
            <a:r>
              <a:rPr lang="en-US" sz="2000" b="1" i="0" u="none" strike="noStrike" dirty="0">
                <a:solidFill>
                  <a:srgbClr val="008AE6"/>
                </a:solidFill>
                <a:effectLst/>
                <a:highlight>
                  <a:srgbClr val="FFFFFF"/>
                </a:highlight>
                <a:latin typeface="Roboto" panose="02000000000000000000" pitchFamily="2" charset="0"/>
                <a:hlinkClick r:id="rId4"/>
              </a:rPr>
              <a:t>2</a:t>
            </a:r>
            <a:r>
              <a:rPr lang="en-US" sz="2000" b="0" i="0" dirty="0">
                <a:solidFill>
                  <a:srgbClr val="001320"/>
                </a:solidFill>
                <a:effectLst/>
                <a:highlight>
                  <a:srgbClr val="FFFFFF"/>
                </a:highlight>
                <a:latin typeface="Roboto" panose="02000000000000000000" pitchFamily="2" charset="0"/>
              </a:rPr>
              <a:t>If ye have heard of the dispensation of the grace of God which is given me to you-ward: </a:t>
            </a:r>
            <a:r>
              <a:rPr lang="en-US" sz="2000" b="1" i="0" u="none" strike="noStrike" dirty="0">
                <a:solidFill>
                  <a:srgbClr val="008AE6"/>
                </a:solidFill>
                <a:effectLst/>
                <a:highlight>
                  <a:srgbClr val="FFFFFF"/>
                </a:highlight>
                <a:latin typeface="Roboto" panose="02000000000000000000" pitchFamily="2" charset="0"/>
                <a:hlinkClick r:id="rId5"/>
              </a:rPr>
              <a:t>3</a:t>
            </a:r>
            <a:r>
              <a:rPr lang="en-US" sz="2000" b="0" i="0" dirty="0">
                <a:solidFill>
                  <a:srgbClr val="001320"/>
                </a:solidFill>
                <a:effectLst/>
                <a:highlight>
                  <a:srgbClr val="FFFFFF"/>
                </a:highlight>
                <a:latin typeface="Roboto" panose="02000000000000000000" pitchFamily="2" charset="0"/>
              </a:rPr>
              <a:t>How that by revelation he made known unto me the mystery; (as I wrote afore in few words, </a:t>
            </a:r>
            <a:r>
              <a:rPr lang="en-US" sz="2000" b="1" i="0" u="none" strike="noStrike" dirty="0">
                <a:solidFill>
                  <a:srgbClr val="008AE6"/>
                </a:solidFill>
                <a:effectLst/>
                <a:highlight>
                  <a:srgbClr val="FFFFFF"/>
                </a:highlight>
                <a:latin typeface="Roboto" panose="02000000000000000000" pitchFamily="2" charset="0"/>
                <a:hlinkClick r:id="rId6"/>
              </a:rPr>
              <a:t>4</a:t>
            </a:r>
            <a:r>
              <a:rPr lang="en-US" sz="2000" b="0" i="0" dirty="0">
                <a:solidFill>
                  <a:srgbClr val="001320"/>
                </a:solidFill>
                <a:effectLst/>
                <a:highlight>
                  <a:srgbClr val="FFFFFF"/>
                </a:highlight>
                <a:latin typeface="Roboto" panose="02000000000000000000" pitchFamily="2" charset="0"/>
              </a:rPr>
              <a:t>Whereby, when ye read, ye may understand my knowledge in the mystery of Christ) </a:t>
            </a:r>
            <a:r>
              <a:rPr lang="en-US" sz="2000" b="1" i="0" u="none" strike="noStrike" dirty="0">
                <a:solidFill>
                  <a:srgbClr val="008AE6"/>
                </a:solidFill>
                <a:effectLst/>
                <a:highlight>
                  <a:srgbClr val="FFFFFF"/>
                </a:highlight>
                <a:latin typeface="Roboto" panose="02000000000000000000" pitchFamily="2" charset="0"/>
                <a:hlinkClick r:id="rId7"/>
              </a:rPr>
              <a:t>5</a:t>
            </a:r>
            <a:r>
              <a:rPr lang="en-US" sz="2000" b="0" i="0" dirty="0">
                <a:solidFill>
                  <a:srgbClr val="001320"/>
                </a:solidFill>
                <a:effectLst/>
                <a:highlight>
                  <a:srgbClr val="FFFFFF"/>
                </a:highlight>
                <a:latin typeface="Roboto" panose="02000000000000000000" pitchFamily="2" charset="0"/>
              </a:rPr>
              <a:t>Which in other ages was not made known unto the sons of men, as it is now revealed unto his holy apostles and prophets by the Spirit; </a:t>
            </a:r>
            <a:r>
              <a:rPr lang="en-US" sz="2000" b="1" i="0" u="none" strike="noStrike" dirty="0">
                <a:solidFill>
                  <a:srgbClr val="008AE6"/>
                </a:solidFill>
                <a:effectLst/>
                <a:highlight>
                  <a:srgbClr val="FFFFFF"/>
                </a:highlight>
                <a:latin typeface="Roboto" panose="02000000000000000000" pitchFamily="2" charset="0"/>
                <a:hlinkClick r:id="rId8"/>
              </a:rPr>
              <a:t>6</a:t>
            </a:r>
            <a:r>
              <a:rPr lang="en-US" sz="2000" b="0" i="0" dirty="0">
                <a:solidFill>
                  <a:srgbClr val="001320"/>
                </a:solidFill>
                <a:effectLst/>
                <a:highlight>
                  <a:srgbClr val="FFFFFF"/>
                </a:highlight>
                <a:latin typeface="Roboto" panose="02000000000000000000" pitchFamily="2" charset="0"/>
              </a:rPr>
              <a:t>That the Gentiles should be </a:t>
            </a:r>
            <a:r>
              <a:rPr lang="en-US" sz="2000" b="0" i="0" dirty="0" err="1">
                <a:solidFill>
                  <a:srgbClr val="001320"/>
                </a:solidFill>
                <a:effectLst/>
                <a:highlight>
                  <a:srgbClr val="FFFFFF"/>
                </a:highlight>
                <a:latin typeface="Roboto" panose="02000000000000000000" pitchFamily="2" charset="0"/>
              </a:rPr>
              <a:t>fellowheirs</a:t>
            </a:r>
            <a:r>
              <a:rPr lang="en-US" sz="2000" b="0" i="0" dirty="0">
                <a:solidFill>
                  <a:srgbClr val="001320"/>
                </a:solidFill>
                <a:effectLst/>
                <a:highlight>
                  <a:srgbClr val="FFFFFF"/>
                </a:highlight>
                <a:latin typeface="Roboto" panose="02000000000000000000" pitchFamily="2" charset="0"/>
              </a:rPr>
              <a:t>, and of the same body, and partakers of his promise in Christ by the gospel: </a:t>
            </a:r>
            <a:r>
              <a:rPr lang="en-US" sz="2000" b="1" i="0" u="none" strike="noStrike" dirty="0">
                <a:solidFill>
                  <a:srgbClr val="008AE6"/>
                </a:solidFill>
                <a:effectLst/>
                <a:highlight>
                  <a:srgbClr val="FFFFFF"/>
                </a:highlight>
                <a:latin typeface="Roboto" panose="02000000000000000000" pitchFamily="2" charset="0"/>
                <a:hlinkClick r:id="rId9"/>
              </a:rPr>
              <a:t>7</a:t>
            </a:r>
            <a:r>
              <a:rPr lang="en-US" sz="2000" b="0" i="0" dirty="0">
                <a:solidFill>
                  <a:srgbClr val="001320"/>
                </a:solidFill>
                <a:effectLst/>
                <a:highlight>
                  <a:srgbClr val="FFFFFF"/>
                </a:highlight>
                <a:latin typeface="Roboto" panose="02000000000000000000" pitchFamily="2" charset="0"/>
              </a:rPr>
              <a:t>Whereof I was made a minister, according to the gift of the grace of God given unto me by the effectual working of his power. </a:t>
            </a:r>
            <a:r>
              <a:rPr lang="en-US" sz="2000" b="1" i="0" u="none" strike="noStrike" dirty="0">
                <a:solidFill>
                  <a:srgbClr val="008AE6"/>
                </a:solidFill>
                <a:effectLst/>
                <a:highlight>
                  <a:srgbClr val="FFFFFF"/>
                </a:highlight>
                <a:latin typeface="Roboto" panose="02000000000000000000" pitchFamily="2" charset="0"/>
                <a:hlinkClick r:id="rId10"/>
              </a:rPr>
              <a:t>8</a:t>
            </a:r>
            <a:r>
              <a:rPr lang="en-US" sz="2000" b="0" i="0" dirty="0">
                <a:solidFill>
                  <a:srgbClr val="001320"/>
                </a:solidFill>
                <a:effectLst/>
                <a:highlight>
                  <a:srgbClr val="FFFFFF"/>
                </a:highlight>
                <a:latin typeface="Roboto" panose="02000000000000000000" pitchFamily="2" charset="0"/>
              </a:rPr>
              <a:t>Unto me, who am less than the least of all saints, is this grace given, that I should preach among the Gentiles the unsearchable riches of Christ; </a:t>
            </a:r>
            <a:r>
              <a:rPr lang="en-US" sz="2000" b="1" i="0" u="none" strike="noStrike" dirty="0">
                <a:solidFill>
                  <a:srgbClr val="008AE6"/>
                </a:solidFill>
                <a:effectLst/>
                <a:highlight>
                  <a:srgbClr val="FFFFFF"/>
                </a:highlight>
                <a:latin typeface="Roboto" panose="02000000000000000000" pitchFamily="2" charset="0"/>
                <a:hlinkClick r:id="rId11"/>
              </a:rPr>
              <a:t>9</a:t>
            </a:r>
            <a:r>
              <a:rPr lang="en-US" sz="2000" b="0" i="0" dirty="0">
                <a:solidFill>
                  <a:srgbClr val="001320"/>
                </a:solidFill>
                <a:effectLst/>
                <a:highlight>
                  <a:srgbClr val="FFFFFF"/>
                </a:highlight>
                <a:latin typeface="Roboto" panose="02000000000000000000" pitchFamily="2" charset="0"/>
              </a:rPr>
              <a:t>And to make all </a:t>
            </a:r>
            <a:r>
              <a:rPr lang="en-US" sz="2000" b="0" i="1" dirty="0">
                <a:solidFill>
                  <a:srgbClr val="001320"/>
                </a:solidFill>
                <a:effectLst/>
                <a:highlight>
                  <a:srgbClr val="FFFFFF"/>
                </a:highlight>
                <a:latin typeface="Roboto" panose="02000000000000000000" pitchFamily="2" charset="0"/>
              </a:rPr>
              <a:t>men</a:t>
            </a:r>
            <a:r>
              <a:rPr lang="en-US" sz="2000" b="0" i="0" dirty="0">
                <a:solidFill>
                  <a:srgbClr val="001320"/>
                </a:solidFill>
                <a:effectLst/>
                <a:highlight>
                  <a:srgbClr val="FFFFFF"/>
                </a:highlight>
                <a:latin typeface="Roboto" panose="02000000000000000000" pitchFamily="2" charset="0"/>
              </a:rPr>
              <a:t> see what </a:t>
            </a:r>
            <a:r>
              <a:rPr lang="en-US" sz="2000" b="0" i="1" dirty="0">
                <a:solidFill>
                  <a:srgbClr val="001320"/>
                </a:solidFill>
                <a:effectLst/>
                <a:highlight>
                  <a:srgbClr val="FFFFFF"/>
                </a:highlight>
                <a:latin typeface="Roboto" panose="02000000000000000000" pitchFamily="2" charset="0"/>
              </a:rPr>
              <a:t>is</a:t>
            </a:r>
            <a:r>
              <a:rPr lang="en-US" sz="2000" b="0" i="0" dirty="0">
                <a:solidFill>
                  <a:srgbClr val="001320"/>
                </a:solidFill>
                <a:effectLst/>
                <a:highlight>
                  <a:srgbClr val="FFFFFF"/>
                </a:highlight>
                <a:latin typeface="Roboto" panose="02000000000000000000" pitchFamily="2" charset="0"/>
              </a:rPr>
              <a:t> the fellowship of the mystery, which from the beginning of the world hath been hid in God, who created all things by Jesus Christ: </a:t>
            </a:r>
            <a:r>
              <a:rPr lang="en-US" sz="2000" b="1" i="0" u="none" strike="noStrike" dirty="0">
                <a:solidFill>
                  <a:srgbClr val="008AE6"/>
                </a:solidFill>
                <a:effectLst/>
                <a:highlight>
                  <a:srgbClr val="FFFFFF"/>
                </a:highlight>
                <a:latin typeface="Roboto" panose="02000000000000000000" pitchFamily="2" charset="0"/>
                <a:hlinkClick r:id="rId12"/>
              </a:rPr>
              <a:t>10</a:t>
            </a:r>
            <a:r>
              <a:rPr lang="en-US" sz="2000" b="0" i="0" dirty="0">
                <a:solidFill>
                  <a:srgbClr val="001320"/>
                </a:solidFill>
                <a:effectLst/>
                <a:highlight>
                  <a:srgbClr val="FFFFFF"/>
                </a:highlight>
                <a:latin typeface="Roboto" panose="02000000000000000000" pitchFamily="2" charset="0"/>
              </a:rPr>
              <a:t>To the intent that now unto the principalities and powers in heavenly </a:t>
            </a:r>
            <a:r>
              <a:rPr lang="en-US" sz="2000" b="0" i="1" dirty="0">
                <a:solidFill>
                  <a:srgbClr val="001320"/>
                </a:solidFill>
                <a:effectLst/>
                <a:highlight>
                  <a:srgbClr val="FFFFFF"/>
                </a:highlight>
                <a:latin typeface="Roboto" panose="02000000000000000000" pitchFamily="2" charset="0"/>
              </a:rPr>
              <a:t>places</a:t>
            </a:r>
            <a:r>
              <a:rPr lang="en-US" sz="2000" b="0" i="0" dirty="0">
                <a:solidFill>
                  <a:srgbClr val="001320"/>
                </a:solidFill>
                <a:effectLst/>
                <a:highlight>
                  <a:srgbClr val="FFFFFF"/>
                </a:highlight>
                <a:latin typeface="Roboto" panose="02000000000000000000" pitchFamily="2" charset="0"/>
              </a:rPr>
              <a:t> might be known by the church the manifold wisdom of God, </a:t>
            </a:r>
            <a:r>
              <a:rPr lang="en-US" sz="2000" b="1" i="0" u="none" strike="noStrike" dirty="0">
                <a:solidFill>
                  <a:srgbClr val="008AE6"/>
                </a:solidFill>
                <a:effectLst/>
                <a:highlight>
                  <a:srgbClr val="FFFFFF"/>
                </a:highlight>
                <a:latin typeface="Roboto" panose="02000000000000000000" pitchFamily="2" charset="0"/>
                <a:hlinkClick r:id="rId13"/>
              </a:rPr>
              <a:t>11</a:t>
            </a:r>
            <a:r>
              <a:rPr lang="en-US" sz="2000" b="0" i="0" dirty="0">
                <a:solidFill>
                  <a:srgbClr val="001320"/>
                </a:solidFill>
                <a:effectLst/>
                <a:highlight>
                  <a:srgbClr val="FFFFFF"/>
                </a:highlight>
                <a:latin typeface="Roboto" panose="02000000000000000000" pitchFamily="2" charset="0"/>
              </a:rPr>
              <a:t>According to the eternal purpose which he purposed in Christ Jesus our Lord: </a:t>
            </a:r>
            <a:r>
              <a:rPr lang="en-US" sz="2000" b="1" i="0" u="none" strike="noStrike" dirty="0">
                <a:solidFill>
                  <a:srgbClr val="008AE6"/>
                </a:solidFill>
                <a:effectLst/>
                <a:highlight>
                  <a:srgbClr val="FFFFFF"/>
                </a:highlight>
                <a:latin typeface="Roboto" panose="02000000000000000000" pitchFamily="2" charset="0"/>
                <a:hlinkClick r:id="rId14"/>
              </a:rPr>
              <a:t>12</a:t>
            </a:r>
            <a:r>
              <a:rPr lang="en-US" sz="2000" b="0" i="0" dirty="0">
                <a:solidFill>
                  <a:srgbClr val="001320"/>
                </a:solidFill>
                <a:effectLst/>
                <a:highlight>
                  <a:srgbClr val="FFFFFF"/>
                </a:highlight>
                <a:latin typeface="Roboto" panose="02000000000000000000" pitchFamily="2" charset="0"/>
              </a:rPr>
              <a:t>In whom we have boldness and access with confidence by the faith of him. </a:t>
            </a:r>
            <a:r>
              <a:rPr lang="en-US" sz="2000" b="1" i="0" u="none" strike="noStrike" dirty="0">
                <a:solidFill>
                  <a:srgbClr val="008AE6"/>
                </a:solidFill>
                <a:effectLst/>
                <a:highlight>
                  <a:srgbClr val="FFFFFF"/>
                </a:highlight>
                <a:latin typeface="Roboto" panose="02000000000000000000" pitchFamily="2" charset="0"/>
                <a:hlinkClick r:id="rId15"/>
              </a:rPr>
              <a:t>13</a:t>
            </a:r>
            <a:r>
              <a:rPr lang="en-US" sz="2000" b="0" i="0" dirty="0">
                <a:solidFill>
                  <a:srgbClr val="001320"/>
                </a:solidFill>
                <a:effectLst/>
                <a:highlight>
                  <a:srgbClr val="FFFFFF"/>
                </a:highlight>
                <a:latin typeface="Roboto" panose="02000000000000000000" pitchFamily="2" charset="0"/>
              </a:rPr>
              <a:t>Wherefore I desire that ye faint not at my tribulations for you, which is your glory.</a:t>
            </a:r>
            <a:endParaRPr lang="en-US" sz="2000" dirty="0"/>
          </a:p>
        </p:txBody>
      </p:sp>
    </p:spTree>
    <p:extLst>
      <p:ext uri="{BB962C8B-B14F-4D97-AF65-F5344CB8AC3E}">
        <p14:creationId xmlns:p14="http://schemas.microsoft.com/office/powerpoint/2010/main" val="2480872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7001C0-CB37-2378-1C9B-A784CE4B80B6}"/>
              </a:ext>
            </a:extLst>
          </p:cNvPr>
          <p:cNvSpPr>
            <a:spLocks noGrp="1"/>
          </p:cNvSpPr>
          <p:nvPr>
            <p:ph idx="1"/>
          </p:nvPr>
        </p:nvSpPr>
        <p:spPr>
          <a:xfrm>
            <a:off x="131975" y="103695"/>
            <a:ext cx="11924907" cy="6683604"/>
          </a:xfrm>
        </p:spPr>
        <p:txBody>
          <a:bodyPr>
            <a:normAutofit/>
          </a:bodyPr>
          <a:lstStyle/>
          <a:p>
            <a:r>
              <a:rPr lang="en-US" sz="2000" dirty="0"/>
              <a:t>Pastor Atlas goes on to describe 8 different things that he believes prophecy is. He says:</a:t>
            </a:r>
            <a:r>
              <a:rPr lang="en-US" sz="2000" dirty="0">
                <a:highlight>
                  <a:srgbClr val="FFFF00"/>
                </a:highlight>
              </a:rPr>
              <a:t> There are a few words that I want to tell you that prophecy is, and I hope these words will stick with you.</a:t>
            </a:r>
          </a:p>
          <a:p>
            <a:r>
              <a:rPr lang="en-US" sz="2000" dirty="0">
                <a:highlight>
                  <a:srgbClr val="FFFF00"/>
                </a:highlight>
              </a:rPr>
              <a:t>First of all, prophecy is a “</a:t>
            </a:r>
            <a:r>
              <a:rPr lang="en-US" sz="2000" u="sng" dirty="0">
                <a:highlight>
                  <a:srgbClr val="FFFF00"/>
                </a:highlight>
              </a:rPr>
              <a:t>word“.</a:t>
            </a:r>
            <a:r>
              <a:rPr lang="en-US" sz="2000" dirty="0">
                <a:highlight>
                  <a:srgbClr val="FFFF00"/>
                </a:highlight>
              </a:rPr>
              <a:t> </a:t>
            </a:r>
            <a:r>
              <a:rPr lang="en-US" sz="2000" dirty="0"/>
              <a:t>Rev. 1:</a:t>
            </a:r>
            <a:r>
              <a:rPr lang="en-US" sz="2000" b="1" i="0" u="none" strike="noStrike" dirty="0">
                <a:solidFill>
                  <a:srgbClr val="008AE6"/>
                </a:solidFill>
                <a:effectLst/>
                <a:highlight>
                  <a:srgbClr val="FFFFFF"/>
                </a:highlight>
                <a:latin typeface="Roboto" panose="02000000000000000000" pitchFamily="2" charset="0"/>
                <a:hlinkClick r:id="rId2"/>
              </a:rPr>
              <a:t>3</a:t>
            </a:r>
            <a:r>
              <a:rPr lang="en-US" sz="2000" b="0" i="0" dirty="0">
                <a:solidFill>
                  <a:srgbClr val="001320"/>
                </a:solidFill>
                <a:effectLst/>
                <a:highlight>
                  <a:srgbClr val="FFFFFF"/>
                </a:highlight>
                <a:latin typeface="Roboto" panose="02000000000000000000" pitchFamily="2" charset="0"/>
              </a:rPr>
              <a:t>Blessed </a:t>
            </a:r>
            <a:r>
              <a:rPr lang="en-US" sz="2000" b="0" i="1" dirty="0">
                <a:solidFill>
                  <a:srgbClr val="001320"/>
                </a:solidFill>
                <a:effectLst/>
                <a:highlight>
                  <a:srgbClr val="FFFFFF"/>
                </a:highlight>
                <a:latin typeface="Roboto" panose="02000000000000000000" pitchFamily="2" charset="0"/>
              </a:rPr>
              <a:t>is</a:t>
            </a:r>
            <a:r>
              <a:rPr lang="en-US" sz="2000" b="0" i="0" dirty="0">
                <a:solidFill>
                  <a:srgbClr val="001320"/>
                </a:solidFill>
                <a:effectLst/>
                <a:highlight>
                  <a:srgbClr val="FFFFFF"/>
                </a:highlight>
                <a:latin typeface="Roboto" panose="02000000000000000000" pitchFamily="2" charset="0"/>
              </a:rPr>
              <a:t> he that </a:t>
            </a:r>
            <a:r>
              <a:rPr lang="en-US" sz="2000" b="0" i="0" dirty="0" err="1">
                <a:solidFill>
                  <a:srgbClr val="001320"/>
                </a:solidFill>
                <a:effectLst/>
                <a:highlight>
                  <a:srgbClr val="FFFFFF"/>
                </a:highlight>
                <a:latin typeface="Roboto" panose="02000000000000000000" pitchFamily="2" charset="0"/>
              </a:rPr>
              <a:t>readeth</a:t>
            </a:r>
            <a:r>
              <a:rPr lang="en-US" sz="2000" b="0" i="0" dirty="0">
                <a:solidFill>
                  <a:srgbClr val="001320"/>
                </a:solidFill>
                <a:effectLst/>
                <a:highlight>
                  <a:srgbClr val="FFFFFF"/>
                </a:highlight>
                <a:latin typeface="Roboto" panose="02000000000000000000" pitchFamily="2" charset="0"/>
              </a:rPr>
              <a:t>, and they that hear the words of this prophecy, and keep those things which are written therein: for the time </a:t>
            </a:r>
            <a:r>
              <a:rPr lang="en-US" sz="2000" b="0" i="1" dirty="0">
                <a:solidFill>
                  <a:srgbClr val="001320"/>
                </a:solidFill>
                <a:effectLst/>
                <a:highlight>
                  <a:srgbClr val="FFFFFF"/>
                </a:highlight>
                <a:latin typeface="Roboto" panose="02000000000000000000" pitchFamily="2" charset="0"/>
              </a:rPr>
              <a:t>is</a:t>
            </a:r>
            <a:r>
              <a:rPr lang="en-US" sz="2000" b="0" i="0" dirty="0">
                <a:solidFill>
                  <a:srgbClr val="001320"/>
                </a:solidFill>
                <a:effectLst/>
                <a:highlight>
                  <a:srgbClr val="FFFFFF"/>
                </a:highlight>
                <a:latin typeface="Roboto" panose="02000000000000000000" pitchFamily="2" charset="0"/>
              </a:rPr>
              <a:t> at hand. </a:t>
            </a:r>
            <a:r>
              <a:rPr lang="en-US" sz="2000" b="0" i="0" dirty="0">
                <a:solidFill>
                  <a:srgbClr val="001320"/>
                </a:solidFill>
                <a:effectLst/>
                <a:highlight>
                  <a:srgbClr val="FFFF00"/>
                </a:highlight>
                <a:latin typeface="Roboto" panose="02000000000000000000" pitchFamily="2" charset="0"/>
              </a:rPr>
              <a:t>The word “Word” in the Greek is “</a:t>
            </a:r>
            <a:r>
              <a:rPr lang="en-US" sz="2000" dirty="0">
                <a:solidFill>
                  <a:srgbClr val="001320"/>
                </a:solidFill>
                <a:highlight>
                  <a:srgbClr val="FFFF00"/>
                </a:highlight>
                <a:latin typeface="Roboto" panose="02000000000000000000" pitchFamily="2" charset="0"/>
              </a:rPr>
              <a:t>L</a:t>
            </a:r>
            <a:r>
              <a:rPr lang="en-US" sz="2000" b="0" i="0" dirty="0">
                <a:solidFill>
                  <a:srgbClr val="001320"/>
                </a:solidFill>
                <a:effectLst/>
                <a:highlight>
                  <a:srgbClr val="FFFF00"/>
                </a:highlight>
                <a:latin typeface="Roboto" panose="02000000000000000000" pitchFamily="2" charset="0"/>
              </a:rPr>
              <a:t>agos” (New Test is written in Greek). It basically conveys the ideal of “communication”. </a:t>
            </a:r>
            <a:r>
              <a:rPr lang="en-US" sz="2000" b="0" i="0" dirty="0">
                <a:solidFill>
                  <a:srgbClr val="001320"/>
                </a:solidFill>
                <a:effectLst/>
                <a:highlight>
                  <a:srgbClr val="FFFFFF"/>
                </a:highlight>
                <a:latin typeface="Roboto" panose="02000000000000000000" pitchFamily="2" charset="0"/>
              </a:rPr>
              <a:t>Pastor Atlas relays: </a:t>
            </a:r>
            <a:r>
              <a:rPr lang="en-US" sz="2000" b="0" i="0" dirty="0">
                <a:solidFill>
                  <a:srgbClr val="001320"/>
                </a:solidFill>
                <a:effectLst/>
                <a:highlight>
                  <a:srgbClr val="FFFF00"/>
                </a:highlight>
                <a:latin typeface="Roboto" panose="02000000000000000000" pitchFamily="2" charset="0"/>
              </a:rPr>
              <a:t>Prophecy is “</a:t>
            </a:r>
            <a:r>
              <a:rPr lang="en-US" sz="2000" b="0" i="0" u="sng" dirty="0">
                <a:solidFill>
                  <a:srgbClr val="001320"/>
                </a:solidFill>
                <a:effectLst/>
                <a:highlight>
                  <a:srgbClr val="FFFF00"/>
                </a:highlight>
                <a:latin typeface="Roboto" panose="02000000000000000000" pitchFamily="2" charset="0"/>
              </a:rPr>
              <a:t>communication“.</a:t>
            </a:r>
            <a:r>
              <a:rPr lang="en-US" sz="2000" b="0" i="0" dirty="0">
                <a:solidFill>
                  <a:srgbClr val="001320"/>
                </a:solidFill>
                <a:effectLst/>
                <a:highlight>
                  <a:srgbClr val="FFFF00"/>
                </a:highlight>
                <a:latin typeface="Roboto" panose="02000000000000000000" pitchFamily="2" charset="0"/>
              </a:rPr>
              <a:t> God has a plan and the plan is in the word, but the world cannot see it there. God enlightens the minds and the eyes of those who love Him, and not because they are smarter or more spiritual. Pearls are not cast before swine!</a:t>
            </a:r>
            <a:r>
              <a:rPr lang="en-US" sz="2000" b="0" i="0" dirty="0">
                <a:solidFill>
                  <a:srgbClr val="001320"/>
                </a:solidFill>
                <a:effectLst/>
                <a:highlight>
                  <a:srgbClr val="FFFFFF"/>
                </a:highlight>
                <a:latin typeface="Roboto" panose="02000000000000000000" pitchFamily="2" charset="0"/>
              </a:rPr>
              <a:t> Ref. to Matt.7:</a:t>
            </a:r>
            <a:r>
              <a:rPr lang="en-US" sz="2000" b="1" i="0" u="none" strike="noStrike" dirty="0">
                <a:solidFill>
                  <a:srgbClr val="008AE6"/>
                </a:solidFill>
                <a:effectLst/>
                <a:highlight>
                  <a:srgbClr val="FFFFFF"/>
                </a:highlight>
                <a:latin typeface="Roboto" panose="02000000000000000000" pitchFamily="2" charset="0"/>
                <a:hlinkClick r:id="rId3"/>
              </a:rPr>
              <a:t> 6</a:t>
            </a:r>
            <a:r>
              <a:rPr lang="en-US" sz="2000" b="1" i="0" u="none" strike="noStrike" dirty="0">
                <a:solidFill>
                  <a:srgbClr val="008AE6"/>
                </a:solidFill>
                <a:effectLst/>
                <a:highlight>
                  <a:srgbClr val="FFFFFF"/>
                </a:highlight>
                <a:latin typeface="Roboto" panose="02000000000000000000" pitchFamily="2" charset="0"/>
              </a:rPr>
              <a:t> </a:t>
            </a:r>
            <a:r>
              <a:rPr lang="en-US" sz="2000" b="0" i="0" dirty="0">
                <a:solidFill>
                  <a:srgbClr val="001320"/>
                </a:solidFill>
                <a:effectLst/>
                <a:highlight>
                  <a:srgbClr val="FFFFFF"/>
                </a:highlight>
                <a:latin typeface="Roboto" panose="02000000000000000000" pitchFamily="2" charset="0"/>
              </a:rPr>
              <a:t>Give not that which is holy unto the dogs, neither cast ye your pearls before swine, lest they trample them under their feet, and turn again and rend you. </a:t>
            </a:r>
            <a:r>
              <a:rPr lang="en-US" sz="2000" b="0" i="0" dirty="0">
                <a:solidFill>
                  <a:srgbClr val="001320"/>
                </a:solidFill>
                <a:effectLst/>
                <a:highlight>
                  <a:srgbClr val="FFFF00"/>
                </a:highlight>
                <a:latin typeface="Roboto" panose="02000000000000000000" pitchFamily="2" charset="0"/>
              </a:rPr>
              <a:t>Prophecy is God’s </a:t>
            </a:r>
            <a:r>
              <a:rPr lang="en-US" sz="2000" u="sng" dirty="0">
                <a:solidFill>
                  <a:srgbClr val="001320"/>
                </a:solidFill>
                <a:highlight>
                  <a:srgbClr val="FFFF00"/>
                </a:highlight>
                <a:latin typeface="Roboto" panose="02000000000000000000" pitchFamily="2" charset="0"/>
              </a:rPr>
              <a:t>“communication“.</a:t>
            </a:r>
            <a:r>
              <a:rPr lang="en-US" sz="2000" dirty="0">
                <a:solidFill>
                  <a:srgbClr val="001320"/>
                </a:solidFill>
                <a:highlight>
                  <a:srgbClr val="FFFF00"/>
                </a:highlight>
                <a:latin typeface="Roboto" panose="02000000000000000000" pitchFamily="2" charset="0"/>
              </a:rPr>
              <a:t> </a:t>
            </a:r>
          </a:p>
          <a:p>
            <a:r>
              <a:rPr lang="en-US" sz="2000" dirty="0">
                <a:solidFill>
                  <a:srgbClr val="001320"/>
                </a:solidFill>
                <a:highlight>
                  <a:srgbClr val="FFFF00"/>
                </a:highlight>
                <a:latin typeface="Roboto" panose="02000000000000000000" pitchFamily="2" charset="0"/>
              </a:rPr>
              <a:t>Secondly prophecy is a “</a:t>
            </a:r>
            <a:r>
              <a:rPr lang="en-US" sz="2000" u="sng" dirty="0">
                <a:solidFill>
                  <a:srgbClr val="001320"/>
                </a:solidFill>
                <a:highlight>
                  <a:srgbClr val="FFFF00"/>
                </a:highlight>
                <a:latin typeface="Roboto" panose="02000000000000000000" pitchFamily="2" charset="0"/>
              </a:rPr>
              <a:t>vision“.</a:t>
            </a:r>
            <a:r>
              <a:rPr lang="en-US" sz="2000" dirty="0">
                <a:solidFill>
                  <a:srgbClr val="001320"/>
                </a:solidFill>
                <a:highlight>
                  <a:srgbClr val="FFFF00"/>
                </a:highlight>
                <a:latin typeface="Roboto" panose="02000000000000000000" pitchFamily="2" charset="0"/>
              </a:rPr>
              <a:t> I (Pastor Atlas) do not mean this in the sense that you will go to bed at night and God will wake you up in the middle of the night, and somewhere in the wee hours of the morning you will see spirits pass in front of your face and it will make your hair stand on its end. (Whether your hair is on your head or on a Styrofoam head!). A vision is “</a:t>
            </a:r>
            <a:r>
              <a:rPr lang="en-US" sz="2000" u="sng" dirty="0">
                <a:solidFill>
                  <a:srgbClr val="001320"/>
                </a:solidFill>
                <a:highlight>
                  <a:srgbClr val="FFFF00"/>
                </a:highlight>
                <a:latin typeface="Roboto" panose="02000000000000000000" pitchFamily="2" charset="0"/>
              </a:rPr>
              <a:t>seeing“. </a:t>
            </a:r>
            <a:r>
              <a:rPr lang="en-US" sz="2000" dirty="0">
                <a:solidFill>
                  <a:srgbClr val="001320"/>
                </a:solidFill>
                <a:highlight>
                  <a:srgbClr val="FFFF00"/>
                </a:highlight>
                <a:latin typeface="Roboto" panose="02000000000000000000" pitchFamily="2" charset="0"/>
              </a:rPr>
              <a:t> A great deal of prophetic scripture was given to men of God in vision. The prophecy given on the day of Pentecost was, your young men shall see visions. </a:t>
            </a:r>
            <a:r>
              <a:rPr lang="en-US" sz="2000" dirty="0">
                <a:solidFill>
                  <a:srgbClr val="001320"/>
                </a:solidFill>
                <a:highlight>
                  <a:srgbClr val="FFFFFF"/>
                </a:highlight>
                <a:latin typeface="Roboto" panose="02000000000000000000" pitchFamily="2" charset="0"/>
              </a:rPr>
              <a:t>(Ref. Acts 2:17, whom Apostle Peter was ref. the Prophet Joel 2:28.) Pastor Atlas continues</a:t>
            </a:r>
            <a:r>
              <a:rPr lang="en-US" sz="2000" dirty="0">
                <a:solidFill>
                  <a:srgbClr val="001320"/>
                </a:solidFill>
                <a:highlight>
                  <a:srgbClr val="FFFF00"/>
                </a:highlight>
                <a:latin typeface="Roboto" panose="02000000000000000000" pitchFamily="2" charset="0"/>
              </a:rPr>
              <a:t>: When God’s prophetic word is spoken to our hearts, the scales of human blindness begins to drop away, and we begin to see what God is doing and what’s God’s plan is. Then suddenly we begin to see from the Divine standpoint rather than the human standpoint. And our “</a:t>
            </a:r>
            <a:r>
              <a:rPr lang="en-US" sz="2000" u="sng" dirty="0">
                <a:solidFill>
                  <a:srgbClr val="001320"/>
                </a:solidFill>
                <a:highlight>
                  <a:srgbClr val="FFFF00"/>
                </a:highlight>
                <a:latin typeface="Roboto" panose="02000000000000000000" pitchFamily="2" charset="0"/>
              </a:rPr>
              <a:t>faith“</a:t>
            </a:r>
            <a:r>
              <a:rPr lang="en-US" sz="2000" dirty="0">
                <a:solidFill>
                  <a:srgbClr val="001320"/>
                </a:solidFill>
                <a:highlight>
                  <a:srgbClr val="FFFF00"/>
                </a:highlight>
                <a:latin typeface="Roboto" panose="02000000000000000000" pitchFamily="2" charset="0"/>
              </a:rPr>
              <a:t> is enlarged. Only then can we sing and mean “Though God slay me yet will I trust Him”! You can’t do that without a vision. Prophesy gives to us a vision of what God is doing and what God wants us to do.</a:t>
            </a:r>
            <a:endParaRPr lang="en-US" sz="2000" dirty="0">
              <a:highlight>
                <a:srgbClr val="FFFF00"/>
              </a:highlight>
            </a:endParaRPr>
          </a:p>
        </p:txBody>
      </p:sp>
    </p:spTree>
    <p:extLst>
      <p:ext uri="{BB962C8B-B14F-4D97-AF65-F5344CB8AC3E}">
        <p14:creationId xmlns:p14="http://schemas.microsoft.com/office/powerpoint/2010/main" val="18636460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2340</TotalTime>
  <Words>3547</Words>
  <Application>Microsoft Office PowerPoint</Application>
  <PresentationFormat>Widescreen</PresentationFormat>
  <Paragraphs>32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Aptos Display</vt:lpstr>
      <vt:lpstr>Arial</vt:lpstr>
      <vt:lpstr>Roboto</vt:lpstr>
      <vt:lpstr>Office Theme</vt:lpstr>
      <vt:lpstr>Revelation (By Pastor Atlas King)</vt:lpstr>
      <vt:lpstr>PowerPoint Presentation</vt:lpstr>
      <vt:lpstr>PowerPoint Presentation</vt:lpstr>
      <vt:lpstr>PowerPoint Presentation</vt:lpstr>
      <vt:lpstr>PowerPoint Presentation</vt:lpstr>
      <vt:lpstr>PowerPoint Presentation</vt:lpstr>
      <vt:lpstr>Revelation 6/6/24</vt:lpstr>
      <vt:lpstr>PowerPoint Presentation</vt:lpstr>
      <vt:lpstr>PowerPoint Presentation</vt:lpstr>
      <vt:lpstr>Revelation 7/18/24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(By Pastor Atlas King)</dc:title>
  <dc:creator>christa meckfessel</dc:creator>
  <cp:lastModifiedBy>christa meckfessel</cp:lastModifiedBy>
  <cp:revision>41</cp:revision>
  <dcterms:created xsi:type="dcterms:W3CDTF">2024-05-16T16:41:19Z</dcterms:created>
  <dcterms:modified xsi:type="dcterms:W3CDTF">2024-07-18T19:24:33Z</dcterms:modified>
</cp:coreProperties>
</file>